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257" r:id="rId3"/>
    <p:sldId id="286" r:id="rId4"/>
    <p:sldId id="287" r:id="rId5"/>
    <p:sldId id="288" r:id="rId6"/>
    <p:sldId id="289" r:id="rId7"/>
    <p:sldId id="290" r:id="rId8"/>
    <p:sldId id="323" r:id="rId9"/>
    <p:sldId id="322" r:id="rId10"/>
    <p:sldId id="314" r:id="rId11"/>
    <p:sldId id="291" r:id="rId12"/>
    <p:sldId id="292" r:id="rId13"/>
    <p:sldId id="293" r:id="rId14"/>
    <p:sldId id="312" r:id="rId15"/>
    <p:sldId id="327" r:id="rId16"/>
    <p:sldId id="328" r:id="rId17"/>
    <p:sldId id="308" r:id="rId18"/>
    <p:sldId id="313" r:id="rId19"/>
    <p:sldId id="294" r:id="rId20"/>
    <p:sldId id="295" r:id="rId21"/>
    <p:sldId id="296" r:id="rId22"/>
    <p:sldId id="309" r:id="rId23"/>
    <p:sldId id="319" r:id="rId24"/>
    <p:sldId id="321" r:id="rId25"/>
    <p:sldId id="297" r:id="rId26"/>
    <p:sldId id="298" r:id="rId27"/>
    <p:sldId id="299" r:id="rId28"/>
    <p:sldId id="300" r:id="rId29"/>
    <p:sldId id="301" r:id="rId30"/>
    <p:sldId id="316" r:id="rId31"/>
    <p:sldId id="325" r:id="rId32"/>
    <p:sldId id="310" r:id="rId33"/>
    <p:sldId id="311" r:id="rId34"/>
    <p:sldId id="326" r:id="rId35"/>
    <p:sldId id="317" r:id="rId36"/>
    <p:sldId id="318" r:id="rId37"/>
    <p:sldId id="320" r:id="rId38"/>
    <p:sldId id="324" r:id="rId39"/>
    <p:sldId id="303" r:id="rId40"/>
    <p:sldId id="304" r:id="rId41"/>
    <p:sldId id="305" r:id="rId42"/>
    <p:sldId id="306" r:id="rId43"/>
    <p:sldId id="307" r:id="rId44"/>
    <p:sldId id="285"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2"/>
    <p:restoredTop sz="92578"/>
  </p:normalViewPr>
  <p:slideViewPr>
    <p:cSldViewPr snapToGrid="0" snapToObjects="1">
      <p:cViewPr varScale="1">
        <p:scale>
          <a:sx n="124" d="100"/>
          <a:sy n="124" d="100"/>
        </p:scale>
        <p:origin x="140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950C4-24C5-BE43-BB01-DFD7BDAB313A}" type="datetimeFigureOut">
              <a:rPr lang="en-US" smtClean="0"/>
              <a:t>10/12/21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03D39-E325-5342-9930-C2DB8C7571F2}" type="slidenum">
              <a:rPr lang="en-US" smtClean="0"/>
              <a:t>‹#›</a:t>
            </a:fld>
            <a:endParaRPr lang="en-US"/>
          </a:p>
        </p:txBody>
      </p:sp>
    </p:spTree>
    <p:extLst>
      <p:ext uri="{BB962C8B-B14F-4D97-AF65-F5344CB8AC3E}">
        <p14:creationId xmlns:p14="http://schemas.microsoft.com/office/powerpoint/2010/main" val="16816548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03D39-E325-5342-9930-C2DB8C7571F2}" type="slidenum">
              <a:rPr lang="en-US" smtClean="0"/>
              <a:t>1</a:t>
            </a:fld>
            <a:endParaRPr lang="en-US"/>
          </a:p>
        </p:txBody>
      </p:sp>
    </p:spTree>
    <p:extLst>
      <p:ext uri="{BB962C8B-B14F-4D97-AF65-F5344CB8AC3E}">
        <p14:creationId xmlns:p14="http://schemas.microsoft.com/office/powerpoint/2010/main" val="224265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0.640625*1.5766=1.01</a:t>
            </a: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69612-3D3A-4E6A-9996-41E238CB03A6}" type="slidenum">
              <a:rPr lang="en-US" altLang="en-US" smtClean="0"/>
              <a:pPr eaLnBrk="1" hangingPunct="1"/>
              <a:t>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Goods are more expensive in the US.  &gt;</a:t>
            </a:r>
            <a:r>
              <a:rPr lang="en-US" baseline="0" dirty="0"/>
              <a:t> Imports from the UK. &gt; Sell $ and buy GBP in the FX market. &gt; $ depreciates.</a:t>
            </a:r>
            <a:endParaRPr lang="en-US" dirty="0"/>
          </a:p>
        </p:txBody>
      </p:sp>
      <p:sp>
        <p:nvSpPr>
          <p:cNvPr id="4" name="Slide Number Placeholder 3"/>
          <p:cNvSpPr>
            <a:spLocks noGrp="1"/>
          </p:cNvSpPr>
          <p:nvPr>
            <p:ph type="sldNum" sz="quarter" idx="10"/>
          </p:nvPr>
        </p:nvSpPr>
        <p:spPr/>
        <p:txBody>
          <a:bodyPr/>
          <a:lstStyle/>
          <a:p>
            <a:fld id="{91003D39-E325-5342-9930-C2DB8C7571F2}" type="slidenum">
              <a:rPr lang="en-US" smtClean="0"/>
              <a:t>19</a:t>
            </a:fld>
            <a:endParaRPr lang="en-US"/>
          </a:p>
        </p:txBody>
      </p:sp>
    </p:spTree>
    <p:extLst>
      <p:ext uri="{BB962C8B-B14F-4D97-AF65-F5344CB8AC3E}">
        <p14:creationId xmlns:p14="http://schemas.microsoft.com/office/powerpoint/2010/main" val="396324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1997-2007, the q for British pound was</a:t>
            </a:r>
            <a:r>
              <a:rPr lang="en-US" baseline="0" dirty="0"/>
              <a:t> increasing, that is, British pound appreciated in real terms, thus making British exporters’ life difficult.</a:t>
            </a:r>
            <a:endParaRPr lang="en-US" dirty="0"/>
          </a:p>
        </p:txBody>
      </p:sp>
      <p:sp>
        <p:nvSpPr>
          <p:cNvPr id="4" name="Slide Number Placeholder 3"/>
          <p:cNvSpPr>
            <a:spLocks noGrp="1"/>
          </p:cNvSpPr>
          <p:nvPr>
            <p:ph type="sldNum" sz="quarter" idx="10"/>
          </p:nvPr>
        </p:nvSpPr>
        <p:spPr/>
        <p:txBody>
          <a:bodyPr/>
          <a:lstStyle/>
          <a:p>
            <a:fld id="{91003D39-E325-5342-9930-C2DB8C7571F2}" type="slidenum">
              <a:rPr lang="en-US" smtClean="0"/>
              <a:t>26</a:t>
            </a:fld>
            <a:endParaRPr lang="en-US"/>
          </a:p>
        </p:txBody>
      </p:sp>
    </p:spTree>
    <p:extLst>
      <p:ext uri="{BB962C8B-B14F-4D97-AF65-F5344CB8AC3E}">
        <p14:creationId xmlns:p14="http://schemas.microsoft.com/office/powerpoint/2010/main" val="206779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“Hard to beat” means that other approaches that cost more to produce don’t seem to provide consistently better forecasts.</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C16915-A794-4D19-B0E7-1D161D5755A8}" type="slidenum">
              <a:rPr lang="en-US" altLang="en-US" smtClean="0"/>
              <a:pPr eaLnBrk="1" hangingPunct="1"/>
              <a:t>39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FEFC59D6-1696-7449-91FE-9E1AE4FEC42F}" type="datetimeFigureOut">
              <a:rPr lang="en-US" smtClean="0"/>
              <a:t>10/12/21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FC59D6-1696-7449-91FE-9E1AE4FEC42F}"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FEFC59D6-1696-7449-91FE-9E1AE4FEC42F}" type="datetimeFigureOut">
              <a:rPr lang="en-US" smtClean="0"/>
              <a:t>10/12/21</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EFC59D6-1696-7449-91FE-9E1AE4FEC42F}" type="datetimeFigureOut">
              <a:rPr lang="en-US" smtClean="0"/>
              <a:t>10/12/21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EFC59D6-1696-7449-91FE-9E1AE4FEC42F}" type="datetimeFigureOut">
              <a:rPr lang="en-US" smtClean="0"/>
              <a:t>10/12/21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FC59D6-1696-7449-91FE-9E1AE4FEC42F}"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FC59D6-1696-7449-91FE-9E1AE4FEC42F}" type="datetimeFigureOut">
              <a:rPr lang="en-US" smtClean="0"/>
              <a:t>10/12/21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FEFC59D6-1696-7449-91FE-9E1AE4FEC42F}" type="datetimeFigureOut">
              <a:rPr lang="en-US" smtClean="0"/>
              <a:t>10/12/21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89CFA-09AA-E24E-9FF1-1DAED68D6B5A}"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EFC59D6-1696-7449-91FE-9E1AE4FEC42F}"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FEFC59D6-1696-7449-91FE-9E1AE4FEC42F}" type="datetimeFigureOut">
              <a:rPr lang="en-US" smtClean="0"/>
              <a:t>10/12/21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89CFA-09AA-E24E-9FF1-1DAED68D6B5A}"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EFC59D6-1696-7449-91FE-9E1AE4FEC42F}" type="datetimeFigureOut">
              <a:rPr lang="en-US" smtClean="0"/>
              <a:t>10/12/21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89CFA-09AA-E24E-9FF1-1DAED68D6B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FEFC59D6-1696-7449-91FE-9E1AE4FEC42F}" type="datetimeFigureOut">
              <a:rPr lang="en-US" smtClean="0"/>
              <a:t>10/12/21</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3A289CFA-09AA-E24E-9FF1-1DAED68D6B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429" y="1469571"/>
            <a:ext cx="6168571" cy="2492829"/>
          </a:xfrm>
        </p:spPr>
        <p:txBody>
          <a:bodyPr/>
          <a:lstStyle/>
          <a:p>
            <a:r>
              <a:rPr lang="en-US" dirty="0"/>
              <a:t>Parity Relationships: Forecasting FX Rate </a:t>
            </a:r>
          </a:p>
        </p:txBody>
      </p:sp>
      <p:sp>
        <p:nvSpPr>
          <p:cNvPr id="3" name="Subtitle 2"/>
          <p:cNvSpPr>
            <a:spLocks noGrp="1"/>
          </p:cNvSpPr>
          <p:nvPr>
            <p:ph type="subTitle" idx="1"/>
          </p:nvPr>
        </p:nvSpPr>
        <p:spPr>
          <a:xfrm>
            <a:off x="1600201" y="4529666"/>
            <a:ext cx="6762749" cy="1189815"/>
          </a:xfrm>
        </p:spPr>
        <p:txBody>
          <a:bodyPr/>
          <a:lstStyle/>
          <a:p>
            <a:endParaRPr lang="en-US" i="1" dirty="0"/>
          </a:p>
        </p:txBody>
      </p:sp>
    </p:spTree>
    <p:extLst>
      <p:ext uri="{BB962C8B-B14F-4D97-AF65-F5344CB8AC3E}">
        <p14:creationId xmlns:p14="http://schemas.microsoft.com/office/powerpoint/2010/main" val="1944671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logic: the law of one price</a:t>
            </a:r>
          </a:p>
        </p:txBody>
      </p:sp>
      <p:sp>
        <p:nvSpPr>
          <p:cNvPr id="3" name="Content Placeholder 2"/>
          <p:cNvSpPr>
            <a:spLocks noGrp="1"/>
          </p:cNvSpPr>
          <p:nvPr>
            <p:ph idx="1"/>
          </p:nvPr>
        </p:nvSpPr>
        <p:spPr/>
        <p:txBody>
          <a:bodyPr>
            <a:normAutofit fontScale="92500" lnSpcReduction="10000"/>
          </a:bodyPr>
          <a:lstStyle/>
          <a:p>
            <a:r>
              <a:rPr lang="en-US" dirty="0"/>
              <a:t>Consider S(¥/$) = 100, </a:t>
            </a:r>
            <a:r>
              <a:rPr lang="en-US" dirty="0" err="1"/>
              <a:t>i</a:t>
            </a:r>
            <a:r>
              <a:rPr lang="en-US" baseline="-25000" dirty="0"/>
              <a:t>$</a:t>
            </a:r>
            <a:r>
              <a:rPr lang="en-US" dirty="0"/>
              <a:t> = 3%, </a:t>
            </a:r>
            <a:r>
              <a:rPr lang="en-US" dirty="0" err="1"/>
              <a:t>i</a:t>
            </a:r>
            <a:r>
              <a:rPr lang="en-US" baseline="-25000" dirty="0"/>
              <a:t>¥</a:t>
            </a:r>
            <a:r>
              <a:rPr lang="en-US" dirty="0"/>
              <a:t> = 1%.</a:t>
            </a:r>
          </a:p>
          <a:p>
            <a:r>
              <a:rPr lang="en-US" dirty="0"/>
              <a:t>$1 saving in the U.S. generates $1.03 payoff in a year.</a:t>
            </a:r>
          </a:p>
          <a:p>
            <a:r>
              <a:rPr lang="en-US" dirty="0"/>
              <a:t>$1 saving in Japan generates ¥101 (= ¥100 × 1.01) payoff in a year.</a:t>
            </a:r>
          </a:p>
          <a:p>
            <a:r>
              <a:rPr lang="en-US" dirty="0"/>
              <a:t>The law of one price: the price/payoff of $1 needs to be the same regardless of whether staying in the US or detouring to Japan.</a:t>
            </a:r>
          </a:p>
          <a:p>
            <a:r>
              <a:rPr lang="en-US" dirty="0"/>
              <a:t>The “correct” forward rate should be F(¥/$) = 98.06 (= 101/1.03).</a:t>
            </a:r>
          </a:p>
          <a:p>
            <a:r>
              <a:rPr lang="en-US"/>
              <a:t>IRP: (</a:t>
            </a:r>
            <a:r>
              <a:rPr lang="en-US" dirty="0"/>
              <a:t>98.06-100)/</a:t>
            </a:r>
            <a:r>
              <a:rPr lang="en-US"/>
              <a:t>100 ≈ 1</a:t>
            </a:r>
            <a:r>
              <a:rPr lang="en-US" dirty="0"/>
              <a:t>% - 3%.</a:t>
            </a:r>
          </a:p>
        </p:txBody>
      </p:sp>
    </p:spTree>
    <p:extLst>
      <p:ext uri="{BB962C8B-B14F-4D97-AF65-F5344CB8AC3E}">
        <p14:creationId xmlns:p14="http://schemas.microsoft.com/office/powerpoint/2010/main" val="98384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t>Reasons for deviations from IRP</a:t>
            </a:r>
          </a:p>
        </p:txBody>
      </p:sp>
      <p:sp>
        <p:nvSpPr>
          <p:cNvPr id="17411" name="Rectangle 3"/>
          <p:cNvSpPr>
            <a:spLocks noGrp="1" noChangeArrowheads="1"/>
          </p:cNvSpPr>
          <p:nvPr>
            <p:ph idx="1"/>
          </p:nvPr>
        </p:nvSpPr>
        <p:spPr/>
        <p:txBody>
          <a:bodyPr>
            <a:normAutofit lnSpcReduction="10000"/>
          </a:bodyPr>
          <a:lstStyle/>
          <a:p>
            <a:pPr eaLnBrk="1" hangingPunct="1">
              <a:lnSpc>
                <a:spcPct val="90000"/>
              </a:lnSpc>
            </a:pPr>
            <a:r>
              <a:rPr lang="en-US" altLang="en-US" sz="2800" dirty="0"/>
              <a:t>Although IRP tends to hold quite well (thus, IRP is used for pricing forward contracts), it may not be precise for two reasons:</a:t>
            </a:r>
          </a:p>
          <a:p>
            <a:pPr eaLnBrk="1" hangingPunct="1">
              <a:lnSpc>
                <a:spcPct val="90000"/>
              </a:lnSpc>
            </a:pPr>
            <a:r>
              <a:rPr lang="en-US" altLang="en-US" sz="2800" dirty="0"/>
              <a:t>(1) Transactions costs</a:t>
            </a:r>
          </a:p>
          <a:p>
            <a:pPr lvl="1" eaLnBrk="1" hangingPunct="1">
              <a:lnSpc>
                <a:spcPct val="90000"/>
              </a:lnSpc>
            </a:pPr>
            <a:r>
              <a:rPr lang="en-US" altLang="en-US" sz="2400" dirty="0"/>
              <a:t>The interest rate available to an arbitrageur for borrowing may exceed the rate he can lend at.</a:t>
            </a:r>
          </a:p>
          <a:p>
            <a:pPr lvl="1" eaLnBrk="1" hangingPunct="1">
              <a:lnSpc>
                <a:spcPct val="90000"/>
              </a:lnSpc>
            </a:pPr>
            <a:r>
              <a:rPr lang="en-US" altLang="en-US" sz="2400" dirty="0"/>
              <a:t>There are bid-ask spreads to overcome</a:t>
            </a:r>
            <a:r>
              <a:rPr lang="en-US" altLang="en-US" sz="2400" i="1" dirty="0"/>
              <a:t>.</a:t>
            </a:r>
            <a:r>
              <a:rPr lang="en-US" altLang="en-US" sz="2400" dirty="0"/>
              <a:t> </a:t>
            </a:r>
          </a:p>
          <a:p>
            <a:pPr eaLnBrk="1" hangingPunct="1">
              <a:lnSpc>
                <a:spcPct val="90000"/>
              </a:lnSpc>
            </a:pPr>
            <a:r>
              <a:rPr lang="en-US" altLang="en-US" sz="2800" dirty="0"/>
              <a:t>(2) Capital controls</a:t>
            </a:r>
          </a:p>
          <a:p>
            <a:pPr lvl="1" eaLnBrk="1" hangingPunct="1">
              <a:lnSpc>
                <a:spcPct val="90000"/>
              </a:lnSpc>
            </a:pPr>
            <a:r>
              <a:rPr lang="en-US" altLang="en-US" sz="2400" dirty="0"/>
              <a:t>Governments sometimes restrict import and export of money through taxes or outright bans.</a:t>
            </a:r>
          </a:p>
        </p:txBody>
      </p:sp>
      <p:graphicFrame>
        <p:nvGraphicFramePr>
          <p:cNvPr id="17412" name="Object 4"/>
          <p:cNvGraphicFramePr>
            <a:graphicFrameLocks noChangeAspect="1"/>
          </p:cNvGraphicFramePr>
          <p:nvPr/>
        </p:nvGraphicFramePr>
        <p:xfrm>
          <a:off x="4508500" y="3305175"/>
          <a:ext cx="127000" cy="247650"/>
        </p:xfrm>
        <a:graphic>
          <a:graphicData uri="http://schemas.openxmlformats.org/presentationml/2006/ole">
            <mc:AlternateContent xmlns:mc="http://schemas.openxmlformats.org/markup-compatibility/2006">
              <mc:Choice xmlns:v="urn:schemas-microsoft-com:vml" Requires="v">
                <p:oleObj spid="_x0000_s1279"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0" y="3305175"/>
                        <a:ext cx="1270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a:spLocks noChangeArrowheads="1"/>
          </p:cNvSpPr>
          <p:nvPr/>
        </p:nvSpPr>
        <p:spPr bwMode="auto">
          <a:xfrm>
            <a:off x="8610600" y="6514214"/>
            <a:ext cx="533400" cy="243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7315307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Uncovered interest rate parity</a:t>
            </a:r>
          </a:p>
        </p:txBody>
      </p:sp>
      <p:sp>
        <p:nvSpPr>
          <p:cNvPr id="3" name="Content Placeholder 2"/>
          <p:cNvSpPr>
            <a:spLocks noGrp="1"/>
          </p:cNvSpPr>
          <p:nvPr>
            <p:ph idx="1"/>
          </p:nvPr>
        </p:nvSpPr>
        <p:spPr/>
        <p:txBody>
          <a:bodyPr/>
          <a:lstStyle/>
          <a:p>
            <a:r>
              <a:rPr lang="en-US" dirty="0"/>
              <a:t>Recall In American terms, (F – S) / S ≈ </a:t>
            </a:r>
            <a:r>
              <a:rPr lang="en-US" dirty="0" err="1"/>
              <a:t>i</a:t>
            </a:r>
            <a:r>
              <a:rPr lang="en-US" baseline="-25000" dirty="0" err="1"/>
              <a:t>D</a:t>
            </a:r>
            <a:r>
              <a:rPr lang="en-US" dirty="0"/>
              <a:t> – </a:t>
            </a:r>
            <a:r>
              <a:rPr lang="en-US" dirty="0" err="1"/>
              <a:t>i</a:t>
            </a:r>
            <a:r>
              <a:rPr lang="en-US" baseline="-25000" dirty="0" err="1"/>
              <a:t>F</a:t>
            </a:r>
            <a:r>
              <a:rPr lang="en-US" dirty="0"/>
              <a:t>.</a:t>
            </a:r>
          </a:p>
          <a:p>
            <a:r>
              <a:rPr lang="en-US" dirty="0"/>
              <a:t>If one believes forward rate is a good estimate of future spot rate and replaces F with S</a:t>
            </a:r>
            <a:r>
              <a:rPr lang="en-US" baseline="-25000" dirty="0"/>
              <a:t>N </a:t>
            </a:r>
            <a:r>
              <a:rPr lang="en-US" dirty="0"/>
              <a:t>(the spot rate in N months), the LHS of the equation becomes the expected rate of change in the exchange rate, E(e).  That is,</a:t>
            </a:r>
          </a:p>
          <a:p>
            <a:r>
              <a:rPr lang="en-US" dirty="0"/>
              <a:t>E(e) ≈ </a:t>
            </a:r>
            <a:r>
              <a:rPr lang="en-US" dirty="0" err="1"/>
              <a:t>i</a:t>
            </a:r>
            <a:r>
              <a:rPr lang="en-US" baseline="-25000" dirty="0" err="1"/>
              <a:t>D</a:t>
            </a:r>
            <a:r>
              <a:rPr lang="en-US" dirty="0"/>
              <a:t> – </a:t>
            </a:r>
            <a:r>
              <a:rPr lang="en-US" dirty="0" err="1"/>
              <a:t>i</a:t>
            </a:r>
            <a:r>
              <a:rPr lang="en-US" baseline="-25000" dirty="0" err="1"/>
              <a:t>F</a:t>
            </a:r>
            <a:r>
              <a:rPr lang="en-US" dirty="0"/>
              <a:t>.</a:t>
            </a:r>
          </a:p>
          <a:p>
            <a:r>
              <a:rPr lang="en-US" dirty="0"/>
              <a:t>This relationship is known as the uncovered interest rate parity.</a:t>
            </a:r>
          </a:p>
          <a:p>
            <a:pPr marL="0" indent="0">
              <a:buNone/>
            </a:pPr>
            <a:endParaRPr lang="en-US" dirty="0"/>
          </a:p>
          <a:p>
            <a:endParaRPr lang="en-US" dirty="0"/>
          </a:p>
        </p:txBody>
      </p:sp>
    </p:spTree>
    <p:extLst>
      <p:ext uri="{BB962C8B-B14F-4D97-AF65-F5344CB8AC3E}">
        <p14:creationId xmlns:p14="http://schemas.microsoft.com/office/powerpoint/2010/main" val="212020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871478" cy="1044388"/>
          </a:xfrm>
        </p:spPr>
        <p:txBody>
          <a:bodyPr/>
          <a:lstStyle/>
          <a:p>
            <a:r>
              <a:rPr lang="en-US" sz="3400" dirty="0"/>
              <a:t>IRP and exchange rate determination</a:t>
            </a:r>
          </a:p>
        </p:txBody>
      </p:sp>
      <p:sp>
        <p:nvSpPr>
          <p:cNvPr id="3" name="Content Placeholder 2"/>
          <p:cNvSpPr>
            <a:spLocks noGrp="1"/>
          </p:cNvSpPr>
          <p:nvPr>
            <p:ph idx="1"/>
          </p:nvPr>
        </p:nvSpPr>
        <p:spPr>
          <a:xfrm>
            <a:off x="779463" y="1828800"/>
            <a:ext cx="7583487" cy="4619220"/>
          </a:xfrm>
        </p:spPr>
        <p:txBody>
          <a:bodyPr>
            <a:normAutofit fontScale="92500" lnSpcReduction="20000"/>
          </a:bodyPr>
          <a:lstStyle/>
          <a:p>
            <a:r>
              <a:rPr lang="en-US" dirty="0"/>
              <a:t>Recall in European terms, (F – S) / S ≈ </a:t>
            </a:r>
            <a:r>
              <a:rPr lang="en-US" dirty="0" err="1"/>
              <a:t>i</a:t>
            </a:r>
            <a:r>
              <a:rPr lang="en-US" baseline="-25000" dirty="0" err="1"/>
              <a:t>F</a:t>
            </a:r>
            <a:r>
              <a:rPr lang="en-US" dirty="0"/>
              <a:t> – </a:t>
            </a:r>
            <a:r>
              <a:rPr lang="en-US" dirty="0" err="1"/>
              <a:t>i</a:t>
            </a:r>
            <a:r>
              <a:rPr lang="en-US" baseline="-25000" dirty="0" err="1"/>
              <a:t>D</a:t>
            </a:r>
            <a:r>
              <a:rPr lang="en-US" dirty="0" err="1"/>
              <a:t>.</a:t>
            </a:r>
            <a:endParaRPr lang="en-US" dirty="0"/>
          </a:p>
          <a:p>
            <a:r>
              <a:rPr lang="en-US" dirty="0">
                <a:solidFill>
                  <a:srgbClr val="FF0000"/>
                </a:solidFill>
              </a:rPr>
              <a:t>Relative interest rates drive spot rate</a:t>
            </a:r>
            <a:r>
              <a:rPr lang="en-US" dirty="0"/>
              <a:t>.  All else equal, an increase in the U.S. interest rate will leads to $ appreciation.</a:t>
            </a:r>
          </a:p>
          <a:p>
            <a:r>
              <a:rPr lang="en-US" dirty="0"/>
              <a:t>Consider S(¥/$) = 100, </a:t>
            </a:r>
            <a:r>
              <a:rPr lang="en-US" dirty="0" err="1"/>
              <a:t>i</a:t>
            </a:r>
            <a:r>
              <a:rPr lang="en-US" baseline="-25000" dirty="0"/>
              <a:t>$</a:t>
            </a:r>
            <a:r>
              <a:rPr lang="en-US" dirty="0"/>
              <a:t> = 3%, </a:t>
            </a:r>
            <a:r>
              <a:rPr lang="en-US" dirty="0" err="1"/>
              <a:t>i</a:t>
            </a:r>
            <a:r>
              <a:rPr lang="en-US" baseline="-25000" dirty="0"/>
              <a:t>¥</a:t>
            </a:r>
            <a:r>
              <a:rPr lang="en-US" dirty="0"/>
              <a:t> = 1%.  If </a:t>
            </a:r>
            <a:r>
              <a:rPr lang="en-US" dirty="0" err="1"/>
              <a:t>i</a:t>
            </a:r>
            <a:r>
              <a:rPr lang="en-US" baseline="-25000" dirty="0"/>
              <a:t>$</a:t>
            </a:r>
            <a:r>
              <a:rPr lang="en-US" dirty="0"/>
              <a:t> goes up to 4%, it will takes less than $1 today (that is, $0.9934 = 1.03/1.04) to grow to $1.03 in a year.  Thus, $ has a higher purchasing power @ </a:t>
            </a:r>
            <a:r>
              <a:rPr lang="en-US" dirty="0" err="1"/>
              <a:t>i</a:t>
            </a:r>
            <a:r>
              <a:rPr lang="en-US" baseline="-25000" dirty="0"/>
              <a:t>$</a:t>
            </a:r>
            <a:r>
              <a:rPr lang="en-US" dirty="0"/>
              <a:t> = 4%.</a:t>
            </a:r>
          </a:p>
          <a:p>
            <a:r>
              <a:rPr lang="en-US" dirty="0"/>
              <a:t>Higher </a:t>
            </a:r>
            <a:r>
              <a:rPr lang="en-US" dirty="0" err="1"/>
              <a:t>i</a:t>
            </a:r>
            <a:r>
              <a:rPr lang="en-US" baseline="-25000" dirty="0" err="1"/>
              <a:t>D</a:t>
            </a:r>
            <a:r>
              <a:rPr lang="en-US" dirty="0"/>
              <a:t> </a:t>
            </a:r>
            <a:r>
              <a:rPr lang="en-US" dirty="0">
                <a:latin typeface="Wingdings"/>
                <a:ea typeface="Wingdings"/>
                <a:cs typeface="Wingdings"/>
                <a:sym typeface="Wingdings"/>
              </a:rPr>
              <a:t></a:t>
            </a:r>
            <a:r>
              <a:rPr lang="en-US" dirty="0">
                <a:sym typeface="Wingdings"/>
              </a:rPr>
              <a:t> higher S (a stronger dollar and a higher purchasing power today).</a:t>
            </a:r>
          </a:p>
          <a:p>
            <a:r>
              <a:rPr lang="en-US" dirty="0">
                <a:sym typeface="Wingdings"/>
              </a:rPr>
              <a:t>Alternative logic: higher interest rate in the U.S. attracts capital to the U.S. </a:t>
            </a:r>
            <a:r>
              <a:rPr lang="en-US" dirty="0">
                <a:latin typeface="Wingdings"/>
                <a:ea typeface="Wingdings"/>
                <a:cs typeface="Wingdings"/>
                <a:sym typeface="Wingdings"/>
              </a:rPr>
              <a:t></a:t>
            </a:r>
            <a:r>
              <a:rPr lang="en-US" dirty="0">
                <a:sym typeface="Wingdings"/>
              </a:rPr>
              <a:t> higher demand and value for $.</a:t>
            </a:r>
          </a:p>
          <a:p>
            <a:r>
              <a:rPr lang="en-US" dirty="0">
                <a:sym typeface="Wingdings"/>
              </a:rPr>
              <a:t>Forward rate also plays a role in shaping spot rate.  It signal today’s market expectation.</a:t>
            </a:r>
            <a:endParaRPr lang="en-US" dirty="0"/>
          </a:p>
          <a:p>
            <a:endParaRPr lang="en-US" dirty="0"/>
          </a:p>
        </p:txBody>
      </p:sp>
    </p:spTree>
    <p:extLst>
      <p:ext uri="{BB962C8B-B14F-4D97-AF65-F5344CB8AC3E}">
        <p14:creationId xmlns:p14="http://schemas.microsoft.com/office/powerpoint/2010/main" val="251896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2008 financial crisis</a:t>
            </a:r>
          </a:p>
        </p:txBody>
      </p:sp>
      <p:sp>
        <p:nvSpPr>
          <p:cNvPr id="3" name="Content Placeholder 2"/>
          <p:cNvSpPr>
            <a:spLocks noGrp="1"/>
          </p:cNvSpPr>
          <p:nvPr>
            <p:ph idx="1"/>
          </p:nvPr>
        </p:nvSpPr>
        <p:spPr/>
        <p:txBody>
          <a:bodyPr>
            <a:normAutofit fontScale="92500"/>
          </a:bodyPr>
          <a:lstStyle/>
          <a:p>
            <a:r>
              <a:rPr lang="en-US" dirty="0"/>
              <a:t>“The Federal Reserve’s unconventional efforts to ease monetary policy by buying large amounts of long-term securities weakens the dollar in the same way that conventional interest-rate cuts do, a (San Francisco Fed) study released Monday showed.”</a:t>
            </a:r>
          </a:p>
          <a:p>
            <a:r>
              <a:rPr lang="en-US" dirty="0"/>
              <a:t>"We find that a </a:t>
            </a:r>
            <a:r>
              <a:rPr lang="en-US" dirty="0">
                <a:solidFill>
                  <a:srgbClr val="FF0000"/>
                </a:solidFill>
              </a:rPr>
              <a:t>quantitative easing </a:t>
            </a:r>
            <a:r>
              <a:rPr lang="en-US" dirty="0"/>
              <a:t>surprise equivalent to a 1 percentage-point decrease in federal funds rate futures leads to a 0.5 percentage-point </a:t>
            </a:r>
            <a:r>
              <a:rPr lang="en-US" dirty="0">
                <a:solidFill>
                  <a:srgbClr val="FF0000"/>
                </a:solidFill>
              </a:rPr>
              <a:t>depreciation in the dollar</a:t>
            </a:r>
            <a:r>
              <a:rPr lang="en-US" dirty="0"/>
              <a:t>." </a:t>
            </a:r>
          </a:p>
          <a:p>
            <a:r>
              <a:rPr lang="en-US" dirty="0"/>
              <a:t>“A cheaper dollar can boost the U.S. economy by making it easier to sell U.S. goods to other countries.”</a:t>
            </a:r>
          </a:p>
          <a:p>
            <a:r>
              <a:rPr lang="en-US" dirty="0"/>
              <a:t>Source: CNBC, 04/01/2013</a:t>
            </a:r>
          </a:p>
        </p:txBody>
      </p:sp>
    </p:spTree>
    <p:extLst>
      <p:ext uri="{BB962C8B-B14F-4D97-AF65-F5344CB8AC3E}">
        <p14:creationId xmlns:p14="http://schemas.microsoft.com/office/powerpoint/2010/main" val="312108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D49D-5431-B143-A8B1-C58F85F1B034}"/>
              </a:ext>
            </a:extLst>
          </p:cNvPr>
          <p:cNvSpPr>
            <a:spLocks noGrp="1"/>
          </p:cNvSpPr>
          <p:nvPr>
            <p:ph type="title"/>
          </p:nvPr>
        </p:nvSpPr>
        <p:spPr/>
        <p:txBody>
          <a:bodyPr/>
          <a:lstStyle/>
          <a:p>
            <a:r>
              <a:rPr lang="en-US" dirty="0"/>
              <a:t>Pandemic and US dollar</a:t>
            </a:r>
          </a:p>
        </p:txBody>
      </p:sp>
      <p:sp>
        <p:nvSpPr>
          <p:cNvPr id="3" name="Content Placeholder 2">
            <a:extLst>
              <a:ext uri="{FF2B5EF4-FFF2-40B4-BE49-F238E27FC236}">
                <a16:creationId xmlns:a16="http://schemas.microsoft.com/office/drawing/2014/main" id="{8E556D83-27CC-7A4D-9120-80FAD461E3EE}"/>
              </a:ext>
            </a:extLst>
          </p:cNvPr>
          <p:cNvSpPr>
            <a:spLocks noGrp="1"/>
          </p:cNvSpPr>
          <p:nvPr>
            <p:ph idx="1"/>
          </p:nvPr>
        </p:nvSpPr>
        <p:spPr/>
        <p:txBody>
          <a:bodyPr/>
          <a:lstStyle/>
          <a:p>
            <a:r>
              <a:rPr lang="en-US" sz="2400" dirty="0"/>
              <a:t>The U.S. dollar on Thursday plunged to a more than 2.5-year low against a basket of its peers after the Federal Reserve pledged to keep interest rates low until the economy shows signs of a sustainable recovery.</a:t>
            </a:r>
          </a:p>
          <a:p>
            <a:r>
              <a:rPr lang="en-US" sz="2400" dirty="0"/>
              <a:t>A weaker dollar makes American-made products cheaper for overseas buyers, but also makes imports more expensive for U.S. consumers.</a:t>
            </a:r>
          </a:p>
          <a:p>
            <a:r>
              <a:rPr lang="en-US" dirty="0"/>
              <a:t>Source: Fox Business</a:t>
            </a:r>
          </a:p>
        </p:txBody>
      </p:sp>
    </p:spTree>
    <p:extLst>
      <p:ext uri="{BB962C8B-B14F-4D97-AF65-F5344CB8AC3E}">
        <p14:creationId xmlns:p14="http://schemas.microsoft.com/office/powerpoint/2010/main" val="917523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D403-993F-FF4F-B4B9-3FF2E3EB44D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633A992-F83A-0542-8FD6-D65433CA482E}"/>
              </a:ext>
            </a:extLst>
          </p:cNvPr>
          <p:cNvPicPr>
            <a:picLocks noGrp="1" noChangeAspect="1"/>
          </p:cNvPicPr>
          <p:nvPr>
            <p:ph idx="1"/>
          </p:nvPr>
        </p:nvPicPr>
        <p:blipFill>
          <a:blip r:embed="rId2"/>
          <a:stretch>
            <a:fillRect/>
          </a:stretch>
        </p:blipFill>
        <p:spPr>
          <a:xfrm>
            <a:off x="462337" y="678094"/>
            <a:ext cx="8383712" cy="6010382"/>
          </a:xfrm>
        </p:spPr>
      </p:pic>
    </p:spTree>
    <p:extLst>
      <p:ext uri="{BB962C8B-B14F-4D97-AF65-F5344CB8AC3E}">
        <p14:creationId xmlns:p14="http://schemas.microsoft.com/office/powerpoint/2010/main" val="133098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Raising interest rate</a:t>
            </a:r>
          </a:p>
        </p:txBody>
      </p:sp>
      <p:sp>
        <p:nvSpPr>
          <p:cNvPr id="3" name="Content Placeholder 2"/>
          <p:cNvSpPr>
            <a:spLocks noGrp="1"/>
          </p:cNvSpPr>
          <p:nvPr>
            <p:ph idx="1"/>
          </p:nvPr>
        </p:nvSpPr>
        <p:spPr/>
        <p:txBody>
          <a:bodyPr/>
          <a:lstStyle/>
          <a:p>
            <a:r>
              <a:rPr lang="en-US" dirty="0"/>
              <a:t>On December 17, 2015, the Fed raised its rates.</a:t>
            </a:r>
          </a:p>
          <a:p>
            <a:r>
              <a:rPr lang="en-US" dirty="0"/>
              <a:t>“As expected, the </a:t>
            </a:r>
            <a:r>
              <a:rPr lang="en-US" dirty="0">
                <a:solidFill>
                  <a:srgbClr val="FF0000"/>
                </a:solidFill>
              </a:rPr>
              <a:t>dollar</a:t>
            </a:r>
            <a:r>
              <a:rPr lang="en-US" dirty="0"/>
              <a:t> is on the </a:t>
            </a:r>
            <a:r>
              <a:rPr lang="en-US" dirty="0">
                <a:solidFill>
                  <a:srgbClr val="FF0000"/>
                </a:solidFill>
              </a:rPr>
              <a:t>up</a:t>
            </a:r>
            <a:r>
              <a:rPr lang="en-US" dirty="0"/>
              <a:t>. The pound is down 0.44pc to $1.4939, while the euro dropped to $1.0852, having fallen as low as $1.0832 from $1.1000 in the wake of the Fed's statement. The dollar also advanced to 122.40 yen.”</a:t>
            </a:r>
          </a:p>
          <a:p>
            <a:r>
              <a:rPr lang="en-US" dirty="0"/>
              <a:t>Source: The Telegraph.</a:t>
            </a:r>
          </a:p>
        </p:txBody>
      </p:sp>
    </p:spTree>
    <p:extLst>
      <p:ext uri="{BB962C8B-B14F-4D97-AF65-F5344CB8AC3E}">
        <p14:creationId xmlns:p14="http://schemas.microsoft.com/office/powerpoint/2010/main" val="95199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Abenomics</a:t>
            </a:r>
            <a:endParaRPr lang="en-US" dirty="0"/>
          </a:p>
        </p:txBody>
      </p:sp>
      <p:sp>
        <p:nvSpPr>
          <p:cNvPr id="3" name="Content Placeholder 2"/>
          <p:cNvSpPr>
            <a:spLocks noGrp="1"/>
          </p:cNvSpPr>
          <p:nvPr>
            <p:ph idx="1"/>
          </p:nvPr>
        </p:nvSpPr>
        <p:spPr>
          <a:xfrm>
            <a:off x="779463" y="1828800"/>
            <a:ext cx="7583487" cy="4722556"/>
          </a:xfrm>
        </p:spPr>
        <p:txBody>
          <a:bodyPr>
            <a:normAutofit fontScale="92500" lnSpcReduction="20000"/>
          </a:bodyPr>
          <a:lstStyle/>
          <a:p>
            <a:r>
              <a:rPr lang="en-US" dirty="0"/>
              <a:t>“Abe came to power at the end of 2012 with a three part economic plan: fiscal stimulus, deregulation and the BOJ monetary plan” (</a:t>
            </a:r>
            <a:r>
              <a:rPr lang="en-US" dirty="0">
                <a:solidFill>
                  <a:srgbClr val="FF0000"/>
                </a:solidFill>
              </a:rPr>
              <a:t>QE</a:t>
            </a:r>
            <a:r>
              <a:rPr lang="en-US" dirty="0"/>
              <a:t>).</a:t>
            </a:r>
          </a:p>
          <a:p>
            <a:r>
              <a:rPr lang="en-US" dirty="0">
                <a:solidFill>
                  <a:srgbClr val="FF0000"/>
                </a:solidFill>
              </a:rPr>
              <a:t>¥ depreciated </a:t>
            </a:r>
            <a:r>
              <a:rPr lang="en-US" dirty="0"/>
              <a:t>from ¥80/$ to ¥120/$ in the following 2 years.</a:t>
            </a:r>
          </a:p>
          <a:p>
            <a:r>
              <a:rPr lang="en-US" dirty="0"/>
              <a:t>QE “isn’t quite working,” said a hedge fund manager. “What did ‘</a:t>
            </a:r>
            <a:r>
              <a:rPr lang="en-US" dirty="0" err="1"/>
              <a:t>Abenomics</a:t>
            </a:r>
            <a:r>
              <a:rPr lang="en-US" dirty="0"/>
              <a:t>’ accomplish? Economic growth certainly hasn’t shown any improvement.”</a:t>
            </a:r>
          </a:p>
          <a:p>
            <a:r>
              <a:rPr lang="en-US" dirty="0"/>
              <a:t>“The depreciation of the yen is fundamentally a very successful policy,” said another local investor “Many financial market participants do not fully acknowledge the changes that have taken place in Japan. Tourism is booming. Overseas investor interest in Japanese real estate has picked up. Wages are rising.”</a:t>
            </a:r>
          </a:p>
          <a:p>
            <a:r>
              <a:rPr lang="en-US" dirty="0"/>
              <a:t>Source: The Japan Times, 04/01/2015</a:t>
            </a:r>
          </a:p>
        </p:txBody>
      </p:sp>
    </p:spTree>
    <p:extLst>
      <p:ext uri="{BB962C8B-B14F-4D97-AF65-F5344CB8AC3E}">
        <p14:creationId xmlns:p14="http://schemas.microsoft.com/office/powerpoint/2010/main" val="3622380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PPP and exchange rate determination</a:t>
            </a:r>
          </a:p>
        </p:txBody>
      </p:sp>
      <p:sp>
        <p:nvSpPr>
          <p:cNvPr id="3" name="Content Placeholder 2"/>
          <p:cNvSpPr>
            <a:spLocks noGrp="1"/>
          </p:cNvSpPr>
          <p:nvPr>
            <p:ph idx="1"/>
          </p:nvPr>
        </p:nvSpPr>
        <p:spPr/>
        <p:txBody>
          <a:bodyPr>
            <a:normAutofit fontScale="92500" lnSpcReduction="20000"/>
          </a:bodyPr>
          <a:lstStyle/>
          <a:p>
            <a:r>
              <a:rPr lang="en-US" dirty="0"/>
              <a:t>Purchasing power parity (PPP) is the result when the law of one price is applied internationally.</a:t>
            </a:r>
          </a:p>
          <a:p>
            <a:r>
              <a:rPr lang="en-US" dirty="0"/>
              <a:t>Absolute PPP: the spot rate between currencies of two countries should be equal to the ratio of the countries’ price levels.</a:t>
            </a:r>
          </a:p>
          <a:p>
            <a:r>
              <a:rPr lang="en-US" dirty="0"/>
              <a:t>S = P</a:t>
            </a:r>
            <a:r>
              <a:rPr lang="en-US" baseline="-25000" dirty="0"/>
              <a:t>D</a:t>
            </a:r>
            <a:r>
              <a:rPr lang="en-US" dirty="0"/>
              <a:t> / P</a:t>
            </a:r>
            <a:r>
              <a:rPr lang="en-US" baseline="-25000" dirty="0"/>
              <a:t>F</a:t>
            </a:r>
            <a:r>
              <a:rPr lang="en-US" dirty="0"/>
              <a:t>.</a:t>
            </a:r>
          </a:p>
          <a:p>
            <a:r>
              <a:rPr lang="en-US" dirty="0"/>
              <a:t>If the standard commodity basket costs $225 in the U.S. and £ 150 in the U.K., the spot rate should be $1.5 per pound: $1.5/£ = $225/£150.</a:t>
            </a:r>
          </a:p>
          <a:p>
            <a:r>
              <a:rPr lang="en-US" dirty="0"/>
              <a:t>Implication: if we suddenly experience </a:t>
            </a:r>
            <a:r>
              <a:rPr lang="en-US" dirty="0">
                <a:solidFill>
                  <a:srgbClr val="FF0000"/>
                </a:solidFill>
              </a:rPr>
              <a:t>inflation in the U.S. </a:t>
            </a:r>
            <a:r>
              <a:rPr lang="en-US" dirty="0"/>
              <a:t>and the standard commodity basket costs $250.  The spot rate becomes $1.6667/£ (= 250/150).  Thus, </a:t>
            </a:r>
            <a:r>
              <a:rPr lang="en-US" dirty="0">
                <a:solidFill>
                  <a:srgbClr val="FF0000"/>
                </a:solidFill>
              </a:rPr>
              <a:t>$ depreciates</a:t>
            </a:r>
            <a:r>
              <a:rPr lang="en-US" dirty="0"/>
              <a:t>.</a:t>
            </a:r>
          </a:p>
        </p:txBody>
      </p:sp>
    </p:spTree>
    <p:extLst>
      <p:ext uri="{BB962C8B-B14F-4D97-AF65-F5344CB8AC3E}">
        <p14:creationId xmlns:p14="http://schemas.microsoft.com/office/powerpoint/2010/main" val="220276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a:t>
            </a:r>
          </a:p>
        </p:txBody>
      </p:sp>
      <p:sp>
        <p:nvSpPr>
          <p:cNvPr id="3" name="Content Placeholder 2"/>
          <p:cNvSpPr>
            <a:spLocks noGrp="1"/>
          </p:cNvSpPr>
          <p:nvPr>
            <p:ph idx="1"/>
          </p:nvPr>
        </p:nvSpPr>
        <p:spPr/>
        <p:txBody>
          <a:bodyPr>
            <a:normAutofit/>
          </a:bodyPr>
          <a:lstStyle/>
          <a:p>
            <a:r>
              <a:rPr lang="en-US" sz="2800" dirty="0">
                <a:solidFill>
                  <a:srgbClr val="FFFFFF"/>
                </a:solidFill>
              </a:rPr>
              <a:t>Interest rate parity</a:t>
            </a:r>
          </a:p>
          <a:p>
            <a:r>
              <a:rPr lang="en-US" sz="2800" dirty="0">
                <a:solidFill>
                  <a:srgbClr val="FFFFFF"/>
                </a:solidFill>
              </a:rPr>
              <a:t>Purchasing power parity</a:t>
            </a:r>
          </a:p>
          <a:p>
            <a:r>
              <a:rPr lang="en-US" sz="2800" dirty="0">
                <a:solidFill>
                  <a:srgbClr val="FFFFFF"/>
                </a:solidFill>
              </a:rPr>
              <a:t>Fisher effects</a:t>
            </a:r>
          </a:p>
          <a:p>
            <a:r>
              <a:rPr lang="en-US" sz="2800" dirty="0">
                <a:solidFill>
                  <a:srgbClr val="FFFFFF"/>
                </a:solidFill>
              </a:rPr>
              <a:t>Alternative theories</a:t>
            </a:r>
          </a:p>
          <a:p>
            <a:r>
              <a:rPr lang="en-US" sz="2800" dirty="0">
                <a:solidFill>
                  <a:srgbClr val="FFFFFF"/>
                </a:solidFill>
              </a:rPr>
              <a:t>Forecasting exchange rates</a:t>
            </a:r>
          </a:p>
          <a:p>
            <a:pPr marL="0" indent="0">
              <a:buNone/>
            </a:pPr>
            <a:endParaRPr lang="en-US" sz="2800" dirty="0">
              <a:solidFill>
                <a:srgbClr val="FFFFFF"/>
              </a:solidFill>
            </a:endParaRPr>
          </a:p>
        </p:txBody>
      </p:sp>
    </p:spTree>
    <p:extLst>
      <p:ext uri="{BB962C8B-B14F-4D97-AF65-F5344CB8AC3E}">
        <p14:creationId xmlns:p14="http://schemas.microsoft.com/office/powerpoint/2010/main" val="24831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absolute PPP</a:t>
            </a:r>
          </a:p>
        </p:txBody>
      </p:sp>
      <p:sp>
        <p:nvSpPr>
          <p:cNvPr id="3" name="Content Placeholder 2"/>
          <p:cNvSpPr>
            <a:spLocks noGrp="1"/>
          </p:cNvSpPr>
          <p:nvPr>
            <p:ph idx="1"/>
          </p:nvPr>
        </p:nvSpPr>
        <p:spPr/>
        <p:txBody>
          <a:bodyPr>
            <a:normAutofit/>
          </a:bodyPr>
          <a:lstStyle/>
          <a:p>
            <a:r>
              <a:rPr lang="en-US" dirty="0"/>
              <a:t>Assumptions (no trading cost and no impediments) are too strong.</a:t>
            </a:r>
          </a:p>
          <a:p>
            <a:pPr lvl="0"/>
            <a:r>
              <a:rPr lang="en-US" dirty="0"/>
              <a:t>Exchange rate is a macroeconomic variable, while it is difficult to calculate an “aggregate” price for each country.</a:t>
            </a:r>
          </a:p>
          <a:p>
            <a:r>
              <a:rPr lang="en-US" dirty="0"/>
              <a:t>Because of these fundamental problems, economists are more interested in the relative PPP in which all variables are measurable.</a:t>
            </a:r>
          </a:p>
          <a:p>
            <a:endParaRPr lang="en-US" dirty="0"/>
          </a:p>
        </p:txBody>
      </p:sp>
    </p:spTree>
    <p:extLst>
      <p:ext uri="{BB962C8B-B14F-4D97-AF65-F5344CB8AC3E}">
        <p14:creationId xmlns:p14="http://schemas.microsoft.com/office/powerpoint/2010/main" val="830213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PPP</a:t>
            </a:r>
          </a:p>
        </p:txBody>
      </p:sp>
      <p:sp>
        <p:nvSpPr>
          <p:cNvPr id="3" name="Content Placeholder 2"/>
          <p:cNvSpPr>
            <a:spLocks noGrp="1"/>
          </p:cNvSpPr>
          <p:nvPr>
            <p:ph idx="1"/>
          </p:nvPr>
        </p:nvSpPr>
        <p:spPr>
          <a:xfrm>
            <a:off x="779463" y="1828799"/>
            <a:ext cx="7583487" cy="4561305"/>
          </a:xfrm>
        </p:spPr>
        <p:txBody>
          <a:bodyPr>
            <a:normAutofit fontScale="92500" lnSpcReduction="10000"/>
          </a:bodyPr>
          <a:lstStyle/>
          <a:p>
            <a:r>
              <a:rPr lang="en-US" dirty="0"/>
              <a:t>In American terms, e </a:t>
            </a:r>
            <a:r>
              <a:rPr lang="en-US"/>
              <a:t>= (S</a:t>
            </a:r>
            <a:r>
              <a:rPr lang="en-US" baseline="-25000"/>
              <a:t>N</a:t>
            </a:r>
            <a:r>
              <a:rPr lang="en-US"/>
              <a:t> </a:t>
            </a:r>
            <a:r>
              <a:rPr lang="en-US" dirty="0"/>
              <a:t>– S) / S = (π</a:t>
            </a:r>
            <a:r>
              <a:rPr lang="en-US" baseline="-25000" dirty="0"/>
              <a:t>D</a:t>
            </a:r>
            <a:r>
              <a:rPr lang="en-US" dirty="0"/>
              <a:t> – π</a:t>
            </a:r>
            <a:r>
              <a:rPr lang="en-US" baseline="-25000" dirty="0"/>
              <a:t>F</a:t>
            </a:r>
            <a:r>
              <a:rPr lang="en-US" dirty="0"/>
              <a:t>) / (1+ π</a:t>
            </a:r>
            <a:r>
              <a:rPr lang="en-US" baseline="-25000" dirty="0"/>
              <a:t>F</a:t>
            </a:r>
            <a:r>
              <a:rPr lang="en-US" dirty="0"/>
              <a:t>) ≈ π</a:t>
            </a:r>
            <a:r>
              <a:rPr lang="en-US" baseline="-25000" dirty="0"/>
              <a:t>D</a:t>
            </a:r>
            <a:r>
              <a:rPr lang="en-US" dirty="0"/>
              <a:t> – π</a:t>
            </a:r>
            <a:r>
              <a:rPr lang="en-US" baseline="-25000" dirty="0"/>
              <a:t>F</a:t>
            </a:r>
            <a:r>
              <a:rPr lang="en-US" dirty="0"/>
              <a:t>, where π is inflation rate.</a:t>
            </a:r>
          </a:p>
          <a:p>
            <a:r>
              <a:rPr lang="en-US" dirty="0"/>
              <a:t>In </a:t>
            </a:r>
            <a:r>
              <a:rPr lang="en-US" dirty="0" err="1"/>
              <a:t>expectational</a:t>
            </a:r>
            <a:r>
              <a:rPr lang="en-US" dirty="0"/>
              <a:t> form, E(e) ≈ E(π</a:t>
            </a:r>
            <a:r>
              <a:rPr lang="en-US" baseline="-25000" dirty="0"/>
              <a:t>D</a:t>
            </a:r>
            <a:r>
              <a:rPr lang="en-US" dirty="0"/>
              <a:t>) – E(π</a:t>
            </a:r>
            <a:r>
              <a:rPr lang="en-US" baseline="-25000" dirty="0"/>
              <a:t>F</a:t>
            </a:r>
            <a:r>
              <a:rPr lang="en-US" dirty="0"/>
              <a:t>).</a:t>
            </a:r>
          </a:p>
          <a:p>
            <a:r>
              <a:rPr lang="en-US" dirty="0"/>
              <a:t>Example: the inflation rate is expected to be 6% per year in the U.S.  The inflation rate in the U.K. is expected to be 4%.  E(e) ≈ 2%.  In American terms ($/£), this means that the pound should appreciate against the dollar by about 2% in this coming year.</a:t>
            </a:r>
          </a:p>
          <a:p>
            <a:r>
              <a:rPr lang="en-US" dirty="0"/>
              <a:t>That is, if today’s spot rate is $1.5/£, we should expect the spot rate in a year to be about $1.53/£ (= 1.5 × 1.02).</a:t>
            </a:r>
          </a:p>
          <a:p>
            <a:r>
              <a:rPr lang="en-US" dirty="0"/>
              <a:t>Logic: higher inflation in the U.S. </a:t>
            </a:r>
            <a:r>
              <a:rPr lang="en-US" dirty="0">
                <a:latin typeface="Wingdings"/>
                <a:ea typeface="Wingdings"/>
                <a:cs typeface="Wingdings"/>
                <a:sym typeface="Wingdings"/>
              </a:rPr>
              <a:t></a:t>
            </a:r>
            <a:r>
              <a:rPr lang="en-US" dirty="0">
                <a:sym typeface="Wingdings"/>
              </a:rPr>
              <a:t> $ has lower purchasing power </a:t>
            </a:r>
            <a:r>
              <a:rPr lang="en-US" dirty="0">
                <a:latin typeface="Wingdings"/>
                <a:ea typeface="Wingdings"/>
                <a:cs typeface="Wingdings"/>
                <a:sym typeface="Wingdings"/>
              </a:rPr>
              <a:t></a:t>
            </a:r>
            <a:r>
              <a:rPr lang="en-US" dirty="0">
                <a:sym typeface="Wingdings"/>
              </a:rPr>
              <a:t> $ depreciates.</a:t>
            </a:r>
            <a:endParaRPr lang="en-US" dirty="0"/>
          </a:p>
        </p:txBody>
      </p:sp>
    </p:spTree>
    <p:extLst>
      <p:ext uri="{BB962C8B-B14F-4D97-AF65-F5344CB8AC3E}">
        <p14:creationId xmlns:p14="http://schemas.microsoft.com/office/powerpoint/2010/main" val="2046974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Hyperinflation</a:t>
            </a:r>
          </a:p>
        </p:txBody>
      </p:sp>
      <p:sp>
        <p:nvSpPr>
          <p:cNvPr id="3" name="Content Placeholder 2"/>
          <p:cNvSpPr>
            <a:spLocks noGrp="1"/>
          </p:cNvSpPr>
          <p:nvPr>
            <p:ph idx="1"/>
          </p:nvPr>
        </p:nvSpPr>
        <p:spPr/>
        <p:txBody>
          <a:bodyPr/>
          <a:lstStyle/>
          <a:p>
            <a:r>
              <a:rPr lang="en-US" dirty="0"/>
              <a:t>“</a:t>
            </a:r>
            <a:r>
              <a:rPr lang="en-US" dirty="0">
                <a:solidFill>
                  <a:srgbClr val="FF0000"/>
                </a:solidFill>
              </a:rPr>
              <a:t>Venezuelan</a:t>
            </a:r>
            <a:r>
              <a:rPr lang="en-US" dirty="0"/>
              <a:t> currency tanks; inflation seen near 100%.”</a:t>
            </a:r>
          </a:p>
          <a:p>
            <a:r>
              <a:rPr lang="en-US" dirty="0"/>
              <a:t>“The unofficial exchange rate for the bolivar has fallen sharply in recent weeks, so that on Thursday, one dollar would get you 300.72 bolivars.”</a:t>
            </a:r>
          </a:p>
          <a:p>
            <a:r>
              <a:rPr lang="en-US" dirty="0"/>
              <a:t>“In 2012, a dollar would get you 10 bolivars, according to unofficial exchange rates. By the time President Nicolas </a:t>
            </a:r>
            <a:r>
              <a:rPr lang="en-US" dirty="0" err="1"/>
              <a:t>Maduro</a:t>
            </a:r>
            <a:r>
              <a:rPr lang="en-US" dirty="0"/>
              <a:t> was inaugurated in April 2013, it was 24 bolivars to the dollar and by this January it was at 173.”</a:t>
            </a:r>
          </a:p>
          <a:p>
            <a:r>
              <a:rPr lang="en-US" dirty="0"/>
              <a:t>Source: CNBC, 2016</a:t>
            </a:r>
          </a:p>
        </p:txBody>
      </p:sp>
    </p:spTree>
    <p:extLst>
      <p:ext uri="{BB962C8B-B14F-4D97-AF65-F5344CB8AC3E}">
        <p14:creationId xmlns:p14="http://schemas.microsoft.com/office/powerpoint/2010/main" val="368224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8E4D1-C6FC-7C4B-BE04-2EB1724C0C45}"/>
              </a:ext>
            </a:extLst>
          </p:cNvPr>
          <p:cNvSpPr>
            <a:spLocks noGrp="1"/>
          </p:cNvSpPr>
          <p:nvPr>
            <p:ph type="title"/>
          </p:nvPr>
        </p:nvSpPr>
        <p:spPr/>
        <p:txBody>
          <a:bodyPr/>
          <a:lstStyle/>
          <a:p>
            <a:r>
              <a:rPr lang="en-US" dirty="0"/>
              <a:t>Peso’s death spiral</a:t>
            </a:r>
          </a:p>
        </p:txBody>
      </p:sp>
      <p:sp>
        <p:nvSpPr>
          <p:cNvPr id="3" name="Content Placeholder 2">
            <a:extLst>
              <a:ext uri="{FF2B5EF4-FFF2-40B4-BE49-F238E27FC236}">
                <a16:creationId xmlns:a16="http://schemas.microsoft.com/office/drawing/2014/main" id="{E2F47237-EBF8-F24E-9D0B-8682F8ABC0B9}"/>
              </a:ext>
            </a:extLst>
          </p:cNvPr>
          <p:cNvSpPr>
            <a:spLocks noGrp="1"/>
          </p:cNvSpPr>
          <p:nvPr>
            <p:ph idx="1"/>
          </p:nvPr>
        </p:nvSpPr>
        <p:spPr/>
        <p:txBody>
          <a:bodyPr>
            <a:normAutofit/>
          </a:bodyPr>
          <a:lstStyle/>
          <a:p>
            <a:r>
              <a:rPr lang="en-US" sz="2400" dirty="0"/>
              <a:t>A sharp selloff of the </a:t>
            </a:r>
            <a:r>
              <a:rPr lang="en-US" sz="2400" dirty="0">
                <a:solidFill>
                  <a:srgbClr val="FF0000"/>
                </a:solidFill>
              </a:rPr>
              <a:t>Argentine</a:t>
            </a:r>
            <a:r>
              <a:rPr lang="en-US" sz="2400" dirty="0"/>
              <a:t> peso is sparking new </a:t>
            </a:r>
            <a:r>
              <a:rPr lang="en-US" sz="2400" dirty="0">
                <a:solidFill>
                  <a:srgbClr val="FF0000"/>
                </a:solidFill>
              </a:rPr>
              <a:t>inflation</a:t>
            </a:r>
            <a:r>
              <a:rPr lang="en-US" sz="2400" dirty="0"/>
              <a:t> fears in South America’s second-largest economy. </a:t>
            </a:r>
          </a:p>
          <a:p>
            <a:r>
              <a:rPr lang="en-US" sz="2400" dirty="0"/>
              <a:t>For a country that is heavily dependent on foreign capital and has a history of repeatedly destroying its currency, this is no passing storm.</a:t>
            </a:r>
          </a:p>
          <a:p>
            <a:r>
              <a:rPr lang="en-US" sz="2400" dirty="0"/>
              <a:t>Source: WSJ, 05/13/2018</a:t>
            </a:r>
          </a:p>
        </p:txBody>
      </p:sp>
    </p:spTree>
    <p:extLst>
      <p:ext uri="{BB962C8B-B14F-4D97-AF65-F5344CB8AC3E}">
        <p14:creationId xmlns:p14="http://schemas.microsoft.com/office/powerpoint/2010/main" val="3859984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6B9F-AB66-6749-A033-BC2BF8F54A55}"/>
              </a:ext>
            </a:extLst>
          </p:cNvPr>
          <p:cNvSpPr>
            <a:spLocks noGrp="1"/>
          </p:cNvSpPr>
          <p:nvPr>
            <p:ph type="title"/>
          </p:nvPr>
        </p:nvSpPr>
        <p:spPr/>
        <p:txBody>
          <a:bodyPr/>
          <a:lstStyle/>
          <a:p>
            <a:r>
              <a:rPr lang="en-US" dirty="0"/>
              <a:t>Overheated economy + inflation + currency depreciation</a:t>
            </a:r>
          </a:p>
        </p:txBody>
      </p:sp>
      <p:sp>
        <p:nvSpPr>
          <p:cNvPr id="3" name="Content Placeholder 2">
            <a:extLst>
              <a:ext uri="{FF2B5EF4-FFF2-40B4-BE49-F238E27FC236}">
                <a16:creationId xmlns:a16="http://schemas.microsoft.com/office/drawing/2014/main" id="{3880BDAA-C04E-F148-B5A9-974B722AFBE2}"/>
              </a:ext>
            </a:extLst>
          </p:cNvPr>
          <p:cNvSpPr>
            <a:spLocks noGrp="1"/>
          </p:cNvSpPr>
          <p:nvPr>
            <p:ph idx="1"/>
          </p:nvPr>
        </p:nvSpPr>
        <p:spPr/>
        <p:txBody>
          <a:bodyPr>
            <a:normAutofit lnSpcReduction="10000"/>
          </a:bodyPr>
          <a:lstStyle/>
          <a:p>
            <a:r>
              <a:rPr lang="en-US" sz="2000" dirty="0"/>
              <a:t>“</a:t>
            </a:r>
            <a:r>
              <a:rPr lang="en-US" sz="2000" dirty="0">
                <a:solidFill>
                  <a:srgbClr val="FF0000"/>
                </a:solidFill>
              </a:rPr>
              <a:t>Turkey</a:t>
            </a:r>
            <a:r>
              <a:rPr lang="en-US" sz="2000" dirty="0"/>
              <a:t>'s central bank vowed to take action after inflation hit its highest pace in 15 years, fueling expectations that it will raise interest rates next week, but analysts questioned how far the institution could defy President Recep Tayyip Erdogan's prescription of lending on the cheap.”</a:t>
            </a:r>
          </a:p>
          <a:p>
            <a:r>
              <a:rPr lang="en-US" sz="2000" dirty="0"/>
              <a:t>“Turkish annual consumer-price inflation hit 17.9%, up from July's reading of 15.9%.”</a:t>
            </a:r>
          </a:p>
          <a:p>
            <a:r>
              <a:rPr lang="en-US" sz="2000" dirty="0"/>
              <a:t>“The Turkish economy had a stunning run last year, expanding 7.4%.”</a:t>
            </a:r>
          </a:p>
          <a:p>
            <a:r>
              <a:rPr lang="en-US" dirty="0"/>
              <a:t>“The lira has lost more than 40% this year.”</a:t>
            </a:r>
          </a:p>
          <a:p>
            <a:r>
              <a:rPr lang="en-US" sz="2000" dirty="0"/>
              <a:t>Source: MarketWatch, 09/04/2018</a:t>
            </a:r>
          </a:p>
          <a:p>
            <a:endParaRPr lang="en-US" dirty="0"/>
          </a:p>
        </p:txBody>
      </p:sp>
    </p:spTree>
    <p:extLst>
      <p:ext uri="{BB962C8B-B14F-4D97-AF65-F5344CB8AC3E}">
        <p14:creationId xmlns:p14="http://schemas.microsoft.com/office/powerpoint/2010/main" val="4238328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exchange rate</a:t>
            </a:r>
          </a:p>
        </p:txBody>
      </p:sp>
      <p:sp>
        <p:nvSpPr>
          <p:cNvPr id="3" name="Content Placeholder 2"/>
          <p:cNvSpPr>
            <a:spLocks noGrp="1"/>
          </p:cNvSpPr>
          <p:nvPr>
            <p:ph idx="1"/>
          </p:nvPr>
        </p:nvSpPr>
        <p:spPr>
          <a:xfrm>
            <a:off x="779463" y="1828799"/>
            <a:ext cx="7583487" cy="4580965"/>
          </a:xfrm>
        </p:spPr>
        <p:txBody>
          <a:bodyPr>
            <a:normAutofit lnSpcReduction="10000"/>
          </a:bodyPr>
          <a:lstStyle/>
          <a:p>
            <a:r>
              <a:rPr lang="en-US" dirty="0"/>
              <a:t>Real exchange rate, q, measures deviations from PPP.</a:t>
            </a:r>
          </a:p>
          <a:p>
            <a:r>
              <a:rPr lang="en-US" dirty="0"/>
              <a:t>In American terms, q = (1+ π</a:t>
            </a:r>
            <a:r>
              <a:rPr lang="en-US" baseline="-25000" dirty="0"/>
              <a:t>D</a:t>
            </a:r>
            <a:r>
              <a:rPr lang="en-US" dirty="0"/>
              <a:t>) / [(1 + e) × (1 + π</a:t>
            </a:r>
            <a:r>
              <a:rPr lang="en-US" baseline="-25000" dirty="0"/>
              <a:t>F</a:t>
            </a:r>
            <a:r>
              <a:rPr lang="en-US" dirty="0"/>
              <a:t>)].</a:t>
            </a:r>
          </a:p>
          <a:p>
            <a:r>
              <a:rPr lang="en-US" dirty="0"/>
              <a:t>If PPP holds, q has a value of 1.</a:t>
            </a:r>
          </a:p>
          <a:p>
            <a:r>
              <a:rPr lang="en-US" dirty="0"/>
              <a:t>If q &lt; 1, domestic currency is underpriced (depreciated too much) </a:t>
            </a:r>
            <a:r>
              <a:rPr lang="en-US" dirty="0">
                <a:latin typeface="Wingdings"/>
                <a:ea typeface="Wingdings"/>
                <a:cs typeface="Wingdings"/>
                <a:sym typeface="Wingdings"/>
              </a:rPr>
              <a:t></a:t>
            </a:r>
            <a:r>
              <a:rPr lang="en-US" dirty="0">
                <a:sym typeface="Wingdings"/>
              </a:rPr>
              <a:t> easier for domestic industries to export.</a:t>
            </a:r>
          </a:p>
          <a:p>
            <a:r>
              <a:rPr lang="en-US" dirty="0"/>
              <a:t>If q &gt; 1, domestic currency is overpriced (appreciated too much) </a:t>
            </a:r>
            <a:r>
              <a:rPr lang="en-US" dirty="0">
                <a:latin typeface="Wingdings"/>
                <a:ea typeface="Wingdings"/>
                <a:cs typeface="Wingdings"/>
                <a:sym typeface="Wingdings"/>
              </a:rPr>
              <a:t></a:t>
            </a:r>
            <a:r>
              <a:rPr lang="en-US" dirty="0">
                <a:sym typeface="Wingdings"/>
              </a:rPr>
              <a:t> harder for domestic industries to export.</a:t>
            </a:r>
          </a:p>
          <a:p>
            <a:r>
              <a:rPr lang="en-US" dirty="0">
                <a:sym typeface="Wingdings"/>
              </a:rPr>
              <a:t>Note that the values plotted in the next figure are index values (2005 = 100); these values are not real exchange rates; they are real “effective” exchange rates.</a:t>
            </a:r>
            <a:endParaRPr lang="en-US" dirty="0"/>
          </a:p>
          <a:p>
            <a:endParaRPr lang="en-US" dirty="0"/>
          </a:p>
        </p:txBody>
      </p:sp>
    </p:spTree>
    <p:extLst>
      <p:ext uri="{BB962C8B-B14F-4D97-AF65-F5344CB8AC3E}">
        <p14:creationId xmlns:p14="http://schemas.microsoft.com/office/powerpoint/2010/main" val="2375803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046940"/>
            <a:ext cx="8305801" cy="4353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a:xfrm>
            <a:off x="457200" y="838200"/>
            <a:ext cx="8229600" cy="990600"/>
          </a:xfrm>
        </p:spPr>
        <p:txBody>
          <a:bodyPr/>
          <a:lstStyle/>
          <a:p>
            <a:r>
              <a:rPr lang="en-US" altLang="en-US" sz="3200" dirty="0"/>
              <a:t>Real “effective” exchange rate </a:t>
            </a:r>
            <a:br>
              <a:rPr lang="en-US" altLang="en-US" sz="3200" dirty="0"/>
            </a:br>
            <a:r>
              <a:rPr lang="en-US" altLang="en-US" sz="3200" dirty="0"/>
              <a:t>(index, 2005 = 100)</a:t>
            </a:r>
          </a:p>
        </p:txBody>
      </p:sp>
      <p:sp>
        <p:nvSpPr>
          <p:cNvPr id="6" name="Rectangle 20"/>
          <p:cNvSpPr>
            <a:spLocks noGrp="1" noChangeArrowheads="1"/>
          </p:cNvSpPr>
          <p:nvPr>
            <p:ph type="ftr" sz="quarter" idx="4294967295"/>
          </p:nvPr>
        </p:nvSpPr>
        <p:spPr bwMode="auto">
          <a:xfrm>
            <a:off x="5867400" y="6553200"/>
            <a:ext cx="2895600" cy="304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900" dirty="0"/>
          </a:p>
          <a:p>
            <a:pPr algn="r" eaLnBrk="1" hangingPunct="1"/>
            <a:endParaRPr lang="en-US" altLang="en-US" sz="900"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528527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838200"/>
            <a:ext cx="8229600" cy="805329"/>
          </a:xfrm>
        </p:spPr>
        <p:txBody>
          <a:bodyPr/>
          <a:lstStyle/>
          <a:p>
            <a:pPr eaLnBrk="1" hangingPunct="1"/>
            <a:r>
              <a:rPr lang="en-US" altLang="en-US" dirty="0"/>
              <a:t>Evidence on PPP</a:t>
            </a:r>
          </a:p>
        </p:txBody>
      </p:sp>
      <p:sp>
        <p:nvSpPr>
          <p:cNvPr id="32771" name="Rectangle 3"/>
          <p:cNvSpPr>
            <a:spLocks noGrp="1" noChangeArrowheads="1"/>
          </p:cNvSpPr>
          <p:nvPr>
            <p:ph idx="1"/>
          </p:nvPr>
        </p:nvSpPr>
        <p:spPr>
          <a:xfrm>
            <a:off x="457201" y="1828800"/>
            <a:ext cx="8153400" cy="4208930"/>
          </a:xfrm>
        </p:spPr>
        <p:txBody>
          <a:bodyPr>
            <a:normAutofit/>
          </a:bodyPr>
          <a:lstStyle/>
          <a:p>
            <a:pPr eaLnBrk="1" hangingPunct="1">
              <a:lnSpc>
                <a:spcPct val="90000"/>
              </a:lnSpc>
            </a:pPr>
            <a:r>
              <a:rPr lang="en-US" altLang="en-US" sz="2800" dirty="0"/>
              <a:t>PPP doesn’t hold well in the real world; evidently, the previous figure shows persistent drifts.</a:t>
            </a:r>
            <a:endParaRPr lang="en-US" altLang="en-US" sz="2400" dirty="0"/>
          </a:p>
          <a:p>
            <a:pPr lvl="1" eaLnBrk="1" hangingPunct="1">
              <a:lnSpc>
                <a:spcPct val="90000"/>
              </a:lnSpc>
            </a:pPr>
            <a:r>
              <a:rPr lang="en-US" altLang="en-US" sz="2400" dirty="0"/>
              <a:t>Shipping costs, as well as tariffs and quotas, can lead to deviations from PPP.</a:t>
            </a:r>
          </a:p>
          <a:p>
            <a:pPr eaLnBrk="1" hangingPunct="1">
              <a:lnSpc>
                <a:spcPct val="90000"/>
              </a:lnSpc>
            </a:pPr>
            <a:r>
              <a:rPr lang="en-US" altLang="en-US" sz="2800"/>
              <a:t>PPP, </a:t>
            </a:r>
            <a:r>
              <a:rPr lang="en-US" altLang="en-US" sz="2800" dirty="0"/>
              <a:t>nevertheless</a:t>
            </a:r>
            <a:r>
              <a:rPr lang="en-US" altLang="en-US" sz="2800"/>
              <a:t>, provides </a:t>
            </a:r>
            <a:r>
              <a:rPr lang="en-US" altLang="en-US" sz="2800" dirty="0"/>
              <a:t>a benchmark in determining whether a country’s currency is underpriced or overpriced; just do not expect that this will be corrected any time soon (i.e., persistent drifts).</a:t>
            </a:r>
          </a:p>
        </p:txBody>
      </p:sp>
      <p:sp>
        <p:nvSpPr>
          <p:cNvPr id="6" name="Rectangle 20"/>
          <p:cNvSpPr>
            <a:spLocks noGrp="1" noChangeArrowheads="1"/>
          </p:cNvSpPr>
          <p:nvPr>
            <p:ph type="ftr" sz="quarter" idx="4294967295"/>
          </p:nvPr>
        </p:nvSpPr>
        <p:spPr bwMode="auto">
          <a:xfrm>
            <a:off x="5867400" y="6553200"/>
            <a:ext cx="2895600" cy="304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900" dirty="0"/>
          </a:p>
          <a:p>
            <a:pPr algn="r" eaLnBrk="1" hangingPunct="1"/>
            <a:endParaRPr lang="en-US" altLang="en-US" sz="900"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19767750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dirty="0"/>
              <a:t>Fisher effects</a:t>
            </a:r>
          </a:p>
        </p:txBody>
      </p:sp>
      <p:sp>
        <p:nvSpPr>
          <p:cNvPr id="36867" name="Rectangle 3"/>
          <p:cNvSpPr>
            <a:spLocks noGrp="1" noChangeArrowheads="1"/>
          </p:cNvSpPr>
          <p:nvPr>
            <p:ph idx="1"/>
          </p:nvPr>
        </p:nvSpPr>
        <p:spPr/>
        <p:txBody>
          <a:bodyPr>
            <a:normAutofit/>
          </a:bodyPr>
          <a:lstStyle/>
          <a:p>
            <a:pPr eaLnBrk="1" hangingPunct="1"/>
            <a:r>
              <a:rPr lang="en-US" altLang="en-US" sz="2400" dirty="0"/>
              <a:t>Fisher effects: an increase (decrease) in the expected rate of inflation will cause a proportionate increase (decrease) in the interest rate in the country.</a:t>
            </a:r>
          </a:p>
          <a:p>
            <a:pPr eaLnBrk="1" hangingPunct="1"/>
            <a:r>
              <a:rPr lang="en-US" altLang="en-US" sz="2400" dirty="0"/>
              <a:t>1</a:t>
            </a:r>
            <a:r>
              <a:rPr lang="en-US" altLang="en-US" sz="2400" i="1" dirty="0"/>
              <a:t> + </a:t>
            </a:r>
            <a:r>
              <a:rPr lang="en-US" altLang="en-US" sz="2400" dirty="0" err="1"/>
              <a:t>i</a:t>
            </a:r>
            <a:r>
              <a:rPr lang="en-US" altLang="en-US" sz="2400" baseline="-25000" dirty="0" err="1"/>
              <a:t>D</a:t>
            </a:r>
            <a:r>
              <a:rPr lang="en-US" altLang="en-US" sz="2400" dirty="0"/>
              <a:t> = (1</a:t>
            </a:r>
            <a:r>
              <a:rPr lang="en-US" altLang="en-US" sz="2400" i="1" dirty="0"/>
              <a:t> + </a:t>
            </a:r>
            <a:r>
              <a:rPr lang="en-US" altLang="en-US" sz="2400" dirty="0" err="1">
                <a:sym typeface="Symbol" pitchFamily="18" charset="2"/>
              </a:rPr>
              <a:t>r</a:t>
            </a:r>
            <a:r>
              <a:rPr lang="en-US" altLang="en-US" sz="2400" baseline="-25000" dirty="0" err="1"/>
              <a:t>D</a:t>
            </a:r>
            <a:r>
              <a:rPr lang="en-US" altLang="en-US" sz="2400" dirty="0"/>
              <a:t> ) </a:t>
            </a:r>
            <a:r>
              <a:rPr lang="en-US" altLang="en-US" sz="2400" dirty="0">
                <a:cs typeface="Times New Roman" pitchFamily="18" charset="0"/>
              </a:rPr>
              <a:t>×</a:t>
            </a:r>
            <a:r>
              <a:rPr lang="en-US" altLang="en-US" sz="2400" dirty="0"/>
              <a:t> ( 1+ E(</a:t>
            </a:r>
            <a:r>
              <a:rPr lang="en-US" altLang="en-US" sz="2400" dirty="0">
                <a:sym typeface="Symbol" pitchFamily="18" charset="2"/>
              </a:rPr>
              <a:t></a:t>
            </a:r>
            <a:r>
              <a:rPr lang="en-US" altLang="en-US" sz="2400" baseline="-25000" dirty="0"/>
              <a:t>D</a:t>
            </a:r>
            <a:r>
              <a:rPr lang="en-US" altLang="en-US" sz="2400" dirty="0"/>
              <a:t>)), where </a:t>
            </a:r>
            <a:r>
              <a:rPr lang="en-US" altLang="en-US" sz="2400" dirty="0" err="1"/>
              <a:t>i</a:t>
            </a:r>
            <a:r>
              <a:rPr lang="en-US" altLang="en-US" sz="2400" dirty="0"/>
              <a:t> is the nominal interest rate, r is the real interest rate.</a:t>
            </a:r>
          </a:p>
        </p:txBody>
      </p:sp>
    </p:spTree>
    <p:extLst>
      <p:ext uri="{BB962C8B-B14F-4D97-AF65-F5344CB8AC3E}">
        <p14:creationId xmlns:p14="http://schemas.microsoft.com/office/powerpoint/2010/main" val="352346634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79463" y="381000"/>
            <a:ext cx="7583487" cy="829235"/>
          </a:xfrm>
        </p:spPr>
        <p:txBody>
          <a:bodyPr/>
          <a:lstStyle/>
          <a:p>
            <a:pPr eaLnBrk="1" hangingPunct="1"/>
            <a:r>
              <a:rPr lang="en-US" altLang="en-US" dirty="0"/>
              <a:t>Real interest rate assumption</a:t>
            </a:r>
          </a:p>
        </p:txBody>
      </p:sp>
      <p:sp>
        <p:nvSpPr>
          <p:cNvPr id="37891" name="Rectangle 3"/>
          <p:cNvSpPr>
            <a:spLocks noGrp="1" noChangeArrowheads="1"/>
          </p:cNvSpPr>
          <p:nvPr>
            <p:ph idx="1"/>
          </p:nvPr>
        </p:nvSpPr>
        <p:spPr>
          <a:xfrm>
            <a:off x="457200" y="1643529"/>
            <a:ext cx="8229600" cy="3538072"/>
          </a:xfrm>
        </p:spPr>
        <p:txBody>
          <a:bodyPr>
            <a:normAutofit fontScale="92500" lnSpcReduction="20000"/>
          </a:bodyPr>
          <a:lstStyle/>
          <a:p>
            <a:pPr eaLnBrk="1" hangingPunct="1">
              <a:buFont typeface="Wingdings" pitchFamily="2" charset="2"/>
              <a:buNone/>
            </a:pPr>
            <a:r>
              <a:rPr lang="en-US" altLang="en-US" sz="2400" dirty="0"/>
              <a:t>If the Fisher effect holds in the U.S., </a:t>
            </a:r>
          </a:p>
          <a:p>
            <a:pPr algn="ctr" eaLnBrk="1" hangingPunct="1">
              <a:buFont typeface="Wingdings" pitchFamily="2" charset="2"/>
              <a:buNone/>
            </a:pPr>
            <a:r>
              <a:rPr lang="en-US" altLang="en-US" sz="2400" dirty="0"/>
              <a:t>1</a:t>
            </a:r>
            <a:r>
              <a:rPr lang="en-US" altLang="en-US" sz="2400" i="1" dirty="0"/>
              <a:t> + </a:t>
            </a:r>
            <a:r>
              <a:rPr lang="en-US" altLang="en-US" sz="2400" dirty="0" err="1"/>
              <a:t>i</a:t>
            </a:r>
            <a:r>
              <a:rPr lang="en-US" altLang="en-US" sz="2400" baseline="-25000" dirty="0"/>
              <a:t>$</a:t>
            </a:r>
            <a:r>
              <a:rPr lang="en-US" altLang="en-US" sz="2400" dirty="0"/>
              <a:t> = (1</a:t>
            </a:r>
            <a:r>
              <a:rPr lang="en-US" altLang="en-US" sz="2400" i="1" dirty="0"/>
              <a:t> + r</a:t>
            </a:r>
            <a:r>
              <a:rPr lang="en-US" altLang="en-US" sz="2400" baseline="-25000" dirty="0"/>
              <a:t>$</a:t>
            </a:r>
            <a:r>
              <a:rPr lang="en-US" altLang="en-US" sz="2400" dirty="0"/>
              <a:t> ) </a:t>
            </a:r>
            <a:r>
              <a:rPr lang="en-US" altLang="en-US" sz="2400" dirty="0">
                <a:cs typeface="Times New Roman" pitchFamily="18" charset="0"/>
              </a:rPr>
              <a:t>×</a:t>
            </a:r>
            <a:r>
              <a:rPr lang="en-US" altLang="en-US" sz="2400" dirty="0"/>
              <a:t> (1+ E(</a:t>
            </a:r>
            <a:r>
              <a:rPr lang="en-US" altLang="en-US" sz="2400" dirty="0">
                <a:sym typeface="Symbol" pitchFamily="18" charset="2"/>
              </a:rPr>
              <a:t></a:t>
            </a:r>
            <a:r>
              <a:rPr lang="en-US" altLang="en-US" sz="2400" baseline="-25000" dirty="0"/>
              <a:t>$</a:t>
            </a:r>
            <a:r>
              <a:rPr lang="en-US" altLang="en-US" sz="2400" dirty="0"/>
              <a:t>))</a:t>
            </a:r>
          </a:p>
          <a:p>
            <a:pPr eaLnBrk="1" hangingPunct="1">
              <a:buFont typeface="Wingdings" pitchFamily="2" charset="2"/>
              <a:buNone/>
            </a:pPr>
            <a:r>
              <a:rPr lang="en-US" altLang="en-US" sz="2400" dirty="0"/>
              <a:t>and the Fisher effect holds in Japan,</a:t>
            </a:r>
          </a:p>
          <a:p>
            <a:pPr algn="ctr" eaLnBrk="1" hangingPunct="1">
              <a:buFont typeface="Wingdings" pitchFamily="2" charset="2"/>
              <a:buNone/>
            </a:pPr>
            <a:r>
              <a:rPr lang="en-US" altLang="en-US" sz="2400" dirty="0"/>
              <a:t>1</a:t>
            </a:r>
            <a:r>
              <a:rPr lang="en-US" altLang="en-US" sz="2400" i="1" dirty="0"/>
              <a:t> + </a:t>
            </a:r>
            <a:r>
              <a:rPr lang="en-US" altLang="en-US" sz="2400" dirty="0" err="1"/>
              <a:t>i</a:t>
            </a:r>
            <a:r>
              <a:rPr lang="en-US" altLang="en-US" sz="2400" baseline="-25000" dirty="0"/>
              <a:t>¥</a:t>
            </a:r>
            <a:r>
              <a:rPr lang="en-US" altLang="en-US" sz="2400" dirty="0"/>
              <a:t> = (1</a:t>
            </a:r>
            <a:r>
              <a:rPr lang="en-US" altLang="en-US" sz="2400" i="1" dirty="0"/>
              <a:t> +</a:t>
            </a:r>
            <a:r>
              <a:rPr lang="en-US" altLang="en-US" sz="2400" dirty="0"/>
              <a:t> r</a:t>
            </a:r>
            <a:r>
              <a:rPr lang="en-US" altLang="en-US" sz="2400" baseline="-25000" dirty="0"/>
              <a:t>¥</a:t>
            </a:r>
            <a:r>
              <a:rPr lang="en-US" altLang="en-US" sz="2400" dirty="0"/>
              <a:t> ) </a:t>
            </a:r>
            <a:r>
              <a:rPr lang="en-US" altLang="en-US" sz="2400" dirty="0">
                <a:cs typeface="Times New Roman" pitchFamily="18" charset="0"/>
              </a:rPr>
              <a:t>× (</a:t>
            </a:r>
            <a:r>
              <a:rPr lang="en-US" altLang="en-US" sz="2400" dirty="0"/>
              <a:t>1 + E(</a:t>
            </a:r>
            <a:r>
              <a:rPr lang="en-US" altLang="en-US" sz="2400" dirty="0">
                <a:sym typeface="Symbol" pitchFamily="18" charset="2"/>
              </a:rPr>
              <a:t></a:t>
            </a:r>
            <a:r>
              <a:rPr lang="en-US" altLang="en-US" sz="2400" baseline="-25000" dirty="0"/>
              <a:t>¥</a:t>
            </a:r>
            <a:r>
              <a:rPr lang="en-US" altLang="en-US" sz="2400" dirty="0"/>
              <a:t>)) </a:t>
            </a:r>
          </a:p>
          <a:p>
            <a:pPr eaLnBrk="1" hangingPunct="1">
              <a:buFont typeface="Wingdings" pitchFamily="2" charset="2"/>
              <a:buNone/>
            </a:pPr>
            <a:r>
              <a:rPr lang="en-US" altLang="en-US" sz="2400" dirty="0"/>
              <a:t>and if the real rates are the same in each country,</a:t>
            </a:r>
          </a:p>
          <a:p>
            <a:pPr eaLnBrk="1" hangingPunct="1">
              <a:buFont typeface="Wingdings" pitchFamily="2" charset="2"/>
              <a:buNone/>
            </a:pPr>
            <a:r>
              <a:rPr lang="en-US" altLang="en-US" sz="2400" dirty="0"/>
              <a:t>			         r</a:t>
            </a:r>
            <a:r>
              <a:rPr lang="en-US" altLang="en-US" sz="2400" baseline="-25000" dirty="0"/>
              <a:t>$</a:t>
            </a:r>
            <a:r>
              <a:rPr lang="en-US" altLang="en-US" sz="2400" dirty="0"/>
              <a:t> = r</a:t>
            </a:r>
            <a:r>
              <a:rPr lang="en-US" altLang="en-US" sz="2400" baseline="-25000" dirty="0"/>
              <a:t>¥ </a:t>
            </a:r>
          </a:p>
          <a:p>
            <a:pPr eaLnBrk="1" hangingPunct="1">
              <a:buFont typeface="Wingdings" pitchFamily="2" charset="2"/>
              <a:buNone/>
            </a:pPr>
            <a:r>
              <a:rPr lang="en-US" altLang="en-US" sz="2400" dirty="0"/>
              <a:t>then we have the following:</a:t>
            </a:r>
          </a:p>
        </p:txBody>
      </p:sp>
      <p:grpSp>
        <p:nvGrpSpPr>
          <p:cNvPr id="37892" name="Group 12"/>
          <p:cNvGrpSpPr>
            <a:grpSpLocks/>
          </p:cNvGrpSpPr>
          <p:nvPr/>
        </p:nvGrpSpPr>
        <p:grpSpPr bwMode="auto">
          <a:xfrm>
            <a:off x="4236843" y="4965300"/>
            <a:ext cx="1855419" cy="1129451"/>
            <a:chOff x="2112" y="3024"/>
            <a:chExt cx="1052" cy="616"/>
          </a:xfrm>
        </p:grpSpPr>
        <p:sp>
          <p:nvSpPr>
            <p:cNvPr id="37899" name="Rectangle 5"/>
            <p:cNvSpPr>
              <a:spLocks noChangeArrowheads="1"/>
            </p:cNvSpPr>
            <p:nvPr/>
          </p:nvSpPr>
          <p:spPr bwMode="auto">
            <a:xfrm>
              <a:off x="2116" y="3024"/>
              <a:ext cx="1048" cy="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solidFill>
                    <a:srgbClr val="FFFFFF"/>
                  </a:solidFill>
                  <a:latin typeface="Times New Roman" pitchFamily="18" charset="0"/>
                </a:rPr>
                <a:t>1 + E(</a:t>
              </a:r>
              <a:r>
                <a:rPr lang="en-US" altLang="en-US" sz="3200" dirty="0">
                  <a:solidFill>
                    <a:srgbClr val="FFFFFF"/>
                  </a:solidFill>
                  <a:latin typeface="Times New Roman" pitchFamily="18" charset="0"/>
                  <a:sym typeface="Symbol" pitchFamily="18" charset="2"/>
                </a:rPr>
                <a:t></a:t>
              </a:r>
              <a:r>
                <a:rPr lang="en-US" altLang="en-US" sz="3200" baseline="-25000" dirty="0">
                  <a:solidFill>
                    <a:srgbClr val="FFFFFF"/>
                  </a:solidFill>
                  <a:latin typeface="Times New Roman" pitchFamily="18" charset="0"/>
                </a:rPr>
                <a:t>¥</a:t>
              </a:r>
              <a:r>
                <a:rPr lang="en-US" altLang="en-US" sz="3200" dirty="0">
                  <a:solidFill>
                    <a:srgbClr val="FFFFFF"/>
                  </a:solidFill>
                  <a:latin typeface="Times New Roman" pitchFamily="18" charset="0"/>
                </a:rPr>
                <a:t>))</a:t>
              </a:r>
            </a:p>
          </p:txBody>
        </p:sp>
        <p:sp>
          <p:nvSpPr>
            <p:cNvPr id="37900" name="Rectangle 6"/>
            <p:cNvSpPr>
              <a:spLocks noChangeArrowheads="1"/>
            </p:cNvSpPr>
            <p:nvPr/>
          </p:nvSpPr>
          <p:spPr bwMode="auto">
            <a:xfrm>
              <a:off x="2116" y="3321"/>
              <a:ext cx="1048" cy="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solidFill>
                    <a:srgbClr val="FFFFFF"/>
                  </a:solidFill>
                  <a:latin typeface="Times New Roman" pitchFamily="18" charset="0"/>
                </a:rPr>
                <a:t>1 + E(</a:t>
              </a:r>
              <a:r>
                <a:rPr lang="en-US" altLang="en-US" sz="3200" dirty="0">
                  <a:solidFill>
                    <a:srgbClr val="FFFFFF"/>
                  </a:solidFill>
                  <a:latin typeface="Times New Roman" pitchFamily="18" charset="0"/>
                  <a:sym typeface="Symbol" pitchFamily="18" charset="2"/>
                </a:rPr>
                <a:t></a:t>
              </a:r>
              <a:r>
                <a:rPr lang="en-US" altLang="en-US" sz="3200" baseline="-25000" dirty="0">
                  <a:solidFill>
                    <a:srgbClr val="FFFFFF"/>
                  </a:solidFill>
                  <a:latin typeface="Times New Roman" pitchFamily="18" charset="0"/>
                </a:rPr>
                <a:t>$</a:t>
              </a:r>
              <a:r>
                <a:rPr lang="en-US" altLang="en-US" sz="3200" dirty="0">
                  <a:solidFill>
                    <a:srgbClr val="FFFFFF"/>
                  </a:solidFill>
                  <a:latin typeface="Times New Roman" pitchFamily="18" charset="0"/>
                </a:rPr>
                <a:t>))</a:t>
              </a:r>
            </a:p>
          </p:txBody>
        </p:sp>
        <p:sp>
          <p:nvSpPr>
            <p:cNvPr id="37901" name="Line 7"/>
            <p:cNvSpPr>
              <a:spLocks noChangeShapeType="1"/>
            </p:cNvSpPr>
            <p:nvPr/>
          </p:nvSpPr>
          <p:spPr bwMode="auto">
            <a:xfrm>
              <a:off x="2112" y="3360"/>
              <a:ext cx="912"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37893" name="Group 11"/>
          <p:cNvGrpSpPr>
            <a:grpSpLocks/>
          </p:cNvGrpSpPr>
          <p:nvPr/>
        </p:nvGrpSpPr>
        <p:grpSpPr bwMode="auto">
          <a:xfrm>
            <a:off x="2408043" y="4965300"/>
            <a:ext cx="1185863" cy="1113579"/>
            <a:chOff x="1248" y="3033"/>
            <a:chExt cx="672" cy="607"/>
          </a:xfrm>
        </p:grpSpPr>
        <p:sp>
          <p:nvSpPr>
            <p:cNvPr id="37896" name="Rectangle 8"/>
            <p:cNvSpPr>
              <a:spLocks noChangeArrowheads="1"/>
            </p:cNvSpPr>
            <p:nvPr/>
          </p:nvSpPr>
          <p:spPr bwMode="auto">
            <a:xfrm>
              <a:off x="1248" y="3321"/>
              <a:ext cx="636" cy="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solidFill>
                    <a:srgbClr val="FFFFFF"/>
                  </a:solidFill>
                  <a:latin typeface="Times New Roman" pitchFamily="18" charset="0"/>
                </a:rPr>
                <a:t>1</a:t>
              </a:r>
              <a:r>
                <a:rPr lang="en-US" altLang="en-US" sz="3200" i="1" dirty="0">
                  <a:solidFill>
                    <a:srgbClr val="FFFFFF"/>
                  </a:solidFill>
                  <a:latin typeface="Times New Roman" pitchFamily="18" charset="0"/>
                </a:rPr>
                <a:t> + </a:t>
              </a:r>
              <a:r>
                <a:rPr lang="en-US" altLang="en-US" sz="3200" i="1" dirty="0" err="1">
                  <a:solidFill>
                    <a:srgbClr val="FFFFFF"/>
                  </a:solidFill>
                  <a:latin typeface="Times New Roman" pitchFamily="18" charset="0"/>
                </a:rPr>
                <a:t>i</a:t>
              </a:r>
              <a:r>
                <a:rPr lang="en-US" altLang="en-US" sz="3200" baseline="-25000" dirty="0">
                  <a:solidFill>
                    <a:srgbClr val="FFFFFF"/>
                  </a:solidFill>
                  <a:latin typeface="Times New Roman" pitchFamily="18" charset="0"/>
                </a:rPr>
                <a:t>$</a:t>
              </a:r>
            </a:p>
          </p:txBody>
        </p:sp>
        <p:sp>
          <p:nvSpPr>
            <p:cNvPr id="37897" name="Rectangle 9"/>
            <p:cNvSpPr>
              <a:spLocks noChangeArrowheads="1"/>
            </p:cNvSpPr>
            <p:nvPr/>
          </p:nvSpPr>
          <p:spPr bwMode="auto">
            <a:xfrm>
              <a:off x="1248" y="3033"/>
              <a:ext cx="636" cy="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6" tIns="45718" rIns="91436"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solidFill>
                    <a:schemeClr val="bg1"/>
                  </a:solidFill>
                  <a:latin typeface="Times New Roman" pitchFamily="18" charset="0"/>
                </a:rPr>
                <a:t>1</a:t>
              </a:r>
              <a:r>
                <a:rPr lang="en-US" altLang="en-US" sz="3200" i="1" dirty="0">
                  <a:solidFill>
                    <a:schemeClr val="bg1"/>
                  </a:solidFill>
                  <a:latin typeface="Times New Roman" pitchFamily="18" charset="0"/>
                </a:rPr>
                <a:t> + </a:t>
              </a:r>
              <a:r>
                <a:rPr lang="en-US" altLang="en-US" sz="3200" i="1" dirty="0" err="1">
                  <a:solidFill>
                    <a:schemeClr val="bg1"/>
                  </a:solidFill>
                  <a:latin typeface="Times New Roman" pitchFamily="18" charset="0"/>
                </a:rPr>
                <a:t>i</a:t>
              </a:r>
              <a:r>
                <a:rPr lang="en-US" altLang="en-US" sz="3200" baseline="-25000" dirty="0">
                  <a:solidFill>
                    <a:schemeClr val="bg1"/>
                  </a:solidFill>
                  <a:latin typeface="Times New Roman" pitchFamily="18" charset="0"/>
                </a:rPr>
                <a:t>¥</a:t>
              </a:r>
            </a:p>
          </p:txBody>
        </p:sp>
        <p:sp>
          <p:nvSpPr>
            <p:cNvPr id="37898" name="Line 10"/>
            <p:cNvSpPr>
              <a:spLocks noChangeShapeType="1"/>
            </p:cNvSpPr>
            <p:nvPr/>
          </p:nvSpPr>
          <p:spPr bwMode="auto">
            <a:xfrm>
              <a:off x="1248" y="3360"/>
              <a:ext cx="672"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37894" name="Rectangle 13"/>
          <p:cNvSpPr>
            <a:spLocks noChangeArrowheads="1"/>
          </p:cNvSpPr>
          <p:nvPr/>
        </p:nvSpPr>
        <p:spPr bwMode="auto">
          <a:xfrm>
            <a:off x="3703443" y="5270098"/>
            <a:ext cx="434975" cy="59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3231" tIns="51616" rIns="103231" bIns="51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latin typeface="Times New Roman" pitchFamily="18" charset="0"/>
              </a:rPr>
              <a:t>=</a:t>
            </a:r>
          </a:p>
        </p:txBody>
      </p:sp>
    </p:spTree>
    <p:extLst>
      <p:ext uri="{BB962C8B-B14F-4D97-AF65-F5344CB8AC3E}">
        <p14:creationId xmlns:p14="http://schemas.microsoft.com/office/powerpoint/2010/main" val="30068583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rate parity (IRP)</a:t>
            </a:r>
          </a:p>
        </p:txBody>
      </p:sp>
      <p:sp>
        <p:nvSpPr>
          <p:cNvPr id="3" name="Content Placeholder 2"/>
          <p:cNvSpPr>
            <a:spLocks noGrp="1"/>
          </p:cNvSpPr>
          <p:nvPr>
            <p:ph idx="1"/>
          </p:nvPr>
        </p:nvSpPr>
        <p:spPr/>
        <p:txBody>
          <a:bodyPr/>
          <a:lstStyle/>
          <a:p>
            <a:r>
              <a:rPr lang="en-US" dirty="0"/>
              <a:t>IRP: the forward premium/discount is equal (close) to the interest rate differential.</a:t>
            </a:r>
          </a:p>
          <a:p>
            <a:r>
              <a:rPr lang="en-US" dirty="0"/>
              <a:t>IRP is an arbitrage condition.  If this condition is violated, arbitrage opportunity arises.</a:t>
            </a:r>
          </a:p>
          <a:p>
            <a:r>
              <a:rPr lang="en-US" dirty="0"/>
              <a:t>In American terms, (F – S) / S = (</a:t>
            </a:r>
            <a:r>
              <a:rPr lang="en-US" dirty="0" err="1"/>
              <a:t>i</a:t>
            </a:r>
            <a:r>
              <a:rPr lang="en-US" baseline="-25000" dirty="0" err="1"/>
              <a:t>D</a:t>
            </a:r>
            <a:r>
              <a:rPr lang="en-US" dirty="0"/>
              <a:t> – </a:t>
            </a:r>
            <a:r>
              <a:rPr lang="en-US" dirty="0" err="1"/>
              <a:t>i</a:t>
            </a:r>
            <a:r>
              <a:rPr lang="en-US" baseline="-25000" dirty="0" err="1"/>
              <a:t>F</a:t>
            </a:r>
            <a:r>
              <a:rPr lang="en-US" dirty="0"/>
              <a:t>) / (1 + </a:t>
            </a:r>
            <a:r>
              <a:rPr lang="en-US" dirty="0" err="1"/>
              <a:t>i</a:t>
            </a:r>
            <a:r>
              <a:rPr lang="en-US" baseline="-25000" dirty="0" err="1"/>
              <a:t>D</a:t>
            </a:r>
            <a:r>
              <a:rPr lang="en-US" dirty="0"/>
              <a:t>) ≈ </a:t>
            </a:r>
            <a:r>
              <a:rPr lang="en-US" dirty="0" err="1"/>
              <a:t>i</a:t>
            </a:r>
            <a:r>
              <a:rPr lang="en-US" baseline="-25000" dirty="0" err="1"/>
              <a:t>D</a:t>
            </a:r>
            <a:r>
              <a:rPr lang="en-US" dirty="0"/>
              <a:t> – </a:t>
            </a:r>
            <a:r>
              <a:rPr lang="en-US" dirty="0" err="1"/>
              <a:t>i</a:t>
            </a:r>
            <a:r>
              <a:rPr lang="en-US" baseline="-25000" dirty="0" err="1"/>
              <a:t>F</a:t>
            </a:r>
            <a:endParaRPr lang="en-US" baseline="-25000" dirty="0"/>
          </a:p>
          <a:p>
            <a:r>
              <a:rPr lang="en-US" dirty="0"/>
              <a:t>In European terms, (F – S) / S = (</a:t>
            </a:r>
            <a:r>
              <a:rPr lang="en-US" dirty="0" err="1"/>
              <a:t>i</a:t>
            </a:r>
            <a:r>
              <a:rPr lang="en-US" baseline="-25000" dirty="0" err="1"/>
              <a:t>F</a:t>
            </a:r>
            <a:r>
              <a:rPr lang="en-US" dirty="0"/>
              <a:t> – </a:t>
            </a:r>
            <a:r>
              <a:rPr lang="en-US" dirty="0" err="1"/>
              <a:t>i</a:t>
            </a:r>
            <a:r>
              <a:rPr lang="en-US" baseline="-25000" dirty="0" err="1"/>
              <a:t>D</a:t>
            </a:r>
            <a:r>
              <a:rPr lang="en-US" dirty="0"/>
              <a:t>) / (1 + </a:t>
            </a:r>
            <a:r>
              <a:rPr lang="en-US" dirty="0" err="1"/>
              <a:t>i</a:t>
            </a:r>
            <a:r>
              <a:rPr lang="en-US" baseline="-25000" dirty="0" err="1"/>
              <a:t>D</a:t>
            </a:r>
            <a:r>
              <a:rPr lang="en-US" dirty="0"/>
              <a:t>) ≈ </a:t>
            </a:r>
            <a:r>
              <a:rPr lang="en-US" dirty="0" err="1"/>
              <a:t>i</a:t>
            </a:r>
            <a:r>
              <a:rPr lang="en-US" baseline="-25000" dirty="0" err="1"/>
              <a:t>F</a:t>
            </a:r>
            <a:r>
              <a:rPr lang="en-US" dirty="0"/>
              <a:t> – </a:t>
            </a:r>
            <a:r>
              <a:rPr lang="en-US" dirty="0" err="1"/>
              <a:t>i</a:t>
            </a:r>
            <a:r>
              <a:rPr lang="en-US" baseline="-25000" dirty="0" err="1"/>
              <a:t>D</a:t>
            </a:r>
            <a:endParaRPr lang="en-US" dirty="0"/>
          </a:p>
          <a:p>
            <a:r>
              <a:rPr lang="en-US" dirty="0"/>
              <a:t>Interest rate: </a:t>
            </a:r>
            <a:r>
              <a:rPr lang="en-US" dirty="0" err="1"/>
              <a:t>i</a:t>
            </a:r>
            <a:r>
              <a:rPr lang="en-US" dirty="0"/>
              <a:t>; domestic: D; foreign: F. </a:t>
            </a:r>
          </a:p>
          <a:p>
            <a:endParaRPr lang="en-US" dirty="0"/>
          </a:p>
        </p:txBody>
      </p:sp>
    </p:spTree>
    <p:extLst>
      <p:ext uri="{BB962C8B-B14F-4D97-AF65-F5344CB8AC3E}">
        <p14:creationId xmlns:p14="http://schemas.microsoft.com/office/powerpoint/2010/main" val="2105015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Fisher Effect (IFE)</a:t>
            </a:r>
          </a:p>
        </p:txBody>
      </p:sp>
      <p:sp>
        <p:nvSpPr>
          <p:cNvPr id="3" name="Content Placeholder 2"/>
          <p:cNvSpPr>
            <a:spLocks noGrp="1"/>
          </p:cNvSpPr>
          <p:nvPr>
            <p:ph idx="1"/>
          </p:nvPr>
        </p:nvSpPr>
        <p:spPr>
          <a:xfrm>
            <a:off x="779463" y="1828800"/>
            <a:ext cx="7583487" cy="4521200"/>
          </a:xfrm>
        </p:spPr>
        <p:txBody>
          <a:bodyPr/>
          <a:lstStyle/>
          <a:p>
            <a:r>
              <a:rPr lang="en-US" altLang="en-US" sz="2000" dirty="0"/>
              <a:t>1</a:t>
            </a:r>
            <a:r>
              <a:rPr lang="en-US" altLang="en-US" sz="2000" i="1" dirty="0"/>
              <a:t> + </a:t>
            </a:r>
            <a:r>
              <a:rPr lang="en-US" altLang="en-US" sz="2000" dirty="0" err="1"/>
              <a:t>i</a:t>
            </a:r>
            <a:r>
              <a:rPr lang="en-US" altLang="en-US" sz="2000" baseline="-25000" dirty="0"/>
              <a:t>$</a:t>
            </a:r>
            <a:r>
              <a:rPr lang="en-US" altLang="en-US" sz="2000" dirty="0"/>
              <a:t> = (1</a:t>
            </a:r>
            <a:r>
              <a:rPr lang="en-US" altLang="en-US" sz="2000" i="1" dirty="0"/>
              <a:t> + r</a:t>
            </a:r>
            <a:r>
              <a:rPr lang="en-US" altLang="en-US" sz="2000" baseline="-25000" dirty="0"/>
              <a:t>$</a:t>
            </a:r>
            <a:r>
              <a:rPr lang="en-US" altLang="en-US" sz="2000" dirty="0"/>
              <a:t> ) </a:t>
            </a:r>
            <a:r>
              <a:rPr lang="en-US" altLang="en-US" sz="2000" dirty="0">
                <a:cs typeface="Times New Roman" pitchFamily="18" charset="0"/>
              </a:rPr>
              <a:t>×</a:t>
            </a:r>
            <a:r>
              <a:rPr lang="en-US" altLang="en-US" sz="2000" dirty="0"/>
              <a:t> (1+ E(</a:t>
            </a:r>
            <a:r>
              <a:rPr lang="en-US" altLang="en-US" sz="2000" dirty="0">
                <a:sym typeface="Symbol" pitchFamily="18" charset="2"/>
              </a:rPr>
              <a:t></a:t>
            </a:r>
            <a:r>
              <a:rPr lang="en-US" altLang="en-US" sz="2000" baseline="-25000" dirty="0"/>
              <a:t>$</a:t>
            </a:r>
            <a:r>
              <a:rPr lang="en-US" altLang="en-US" sz="2000" dirty="0"/>
              <a:t>))</a:t>
            </a:r>
          </a:p>
          <a:p>
            <a:r>
              <a:rPr lang="en-US" altLang="en-US" sz="2000" dirty="0"/>
              <a:t>1</a:t>
            </a:r>
            <a:r>
              <a:rPr lang="en-US" altLang="en-US" sz="2000" i="1" dirty="0"/>
              <a:t> + </a:t>
            </a:r>
            <a:r>
              <a:rPr lang="en-US" altLang="en-US" sz="2000" dirty="0" err="1"/>
              <a:t>i</a:t>
            </a:r>
            <a:r>
              <a:rPr lang="en-US" altLang="en-US" sz="2000" baseline="-25000" dirty="0"/>
              <a:t>¥</a:t>
            </a:r>
            <a:r>
              <a:rPr lang="en-US" altLang="en-US" sz="2000" dirty="0"/>
              <a:t> = (1</a:t>
            </a:r>
            <a:r>
              <a:rPr lang="en-US" altLang="en-US" sz="2000" i="1" dirty="0"/>
              <a:t> +</a:t>
            </a:r>
            <a:r>
              <a:rPr lang="en-US" altLang="en-US" sz="2000" dirty="0"/>
              <a:t> r</a:t>
            </a:r>
            <a:r>
              <a:rPr lang="en-US" altLang="en-US" sz="2000" baseline="-25000" dirty="0"/>
              <a:t>¥</a:t>
            </a:r>
            <a:r>
              <a:rPr lang="en-US" altLang="en-US" sz="2000" dirty="0"/>
              <a:t> ) </a:t>
            </a:r>
            <a:r>
              <a:rPr lang="en-US" altLang="en-US" sz="2000" dirty="0">
                <a:cs typeface="Times New Roman" pitchFamily="18" charset="0"/>
              </a:rPr>
              <a:t>× (</a:t>
            </a:r>
            <a:r>
              <a:rPr lang="en-US" altLang="en-US" sz="2000" dirty="0"/>
              <a:t>1 + E(</a:t>
            </a:r>
            <a:r>
              <a:rPr lang="en-US" altLang="en-US" sz="2000" dirty="0">
                <a:sym typeface="Symbol" pitchFamily="18" charset="2"/>
              </a:rPr>
              <a:t></a:t>
            </a:r>
            <a:r>
              <a:rPr lang="en-US" altLang="en-US" sz="2000" baseline="-25000" dirty="0"/>
              <a:t>¥</a:t>
            </a:r>
            <a:r>
              <a:rPr lang="en-US" altLang="en-US" sz="2000" dirty="0"/>
              <a:t>)) </a:t>
            </a:r>
          </a:p>
          <a:p>
            <a:r>
              <a:rPr lang="en-US" altLang="en-US" sz="2000" dirty="0"/>
              <a:t> r</a:t>
            </a:r>
            <a:r>
              <a:rPr lang="en-US" altLang="en-US" sz="2000" baseline="-25000" dirty="0"/>
              <a:t>$</a:t>
            </a:r>
            <a:r>
              <a:rPr lang="en-US" altLang="en-US" sz="2000" dirty="0"/>
              <a:t> = r</a:t>
            </a:r>
            <a:r>
              <a:rPr lang="en-US" altLang="en-US" sz="2000" baseline="-25000" dirty="0"/>
              <a:t>¥ </a:t>
            </a:r>
          </a:p>
          <a:p>
            <a:r>
              <a:rPr lang="en-US" altLang="en-US" sz="2400" dirty="0"/>
              <a:t>We also have E(π</a:t>
            </a:r>
            <a:r>
              <a:rPr lang="en-US" altLang="en-US" sz="2400" baseline="-25000" dirty="0"/>
              <a:t>$</a:t>
            </a:r>
            <a:r>
              <a:rPr lang="en-US" altLang="en-US" sz="2400" dirty="0"/>
              <a:t>)- E(π</a:t>
            </a:r>
            <a:r>
              <a:rPr lang="en-US" altLang="en-US" sz="2400" baseline="-25000" dirty="0"/>
              <a:t>¥</a:t>
            </a:r>
            <a:r>
              <a:rPr lang="en-US" altLang="en-US" sz="2400" dirty="0"/>
              <a:t>) = </a:t>
            </a:r>
            <a:r>
              <a:rPr lang="en-US" altLang="en-US" sz="2400" dirty="0" err="1"/>
              <a:t>i</a:t>
            </a:r>
            <a:r>
              <a:rPr lang="en-US" altLang="en-US" sz="2400" baseline="-25000" dirty="0"/>
              <a:t>$</a:t>
            </a:r>
            <a:r>
              <a:rPr lang="en-US" altLang="en-US" sz="2400" dirty="0"/>
              <a:t> -</a:t>
            </a:r>
            <a:r>
              <a:rPr lang="en-US" altLang="en-US" sz="2400" i="1" dirty="0"/>
              <a:t> </a:t>
            </a:r>
            <a:r>
              <a:rPr lang="en-US" altLang="en-US" sz="2400" dirty="0" err="1"/>
              <a:t>i</a:t>
            </a:r>
            <a:r>
              <a:rPr lang="en-US" altLang="en-US" sz="2400" baseline="-25000" dirty="0"/>
              <a:t>¥</a:t>
            </a:r>
          </a:p>
          <a:p>
            <a:r>
              <a:rPr lang="en-US" altLang="en-US" sz="2400" dirty="0"/>
              <a:t>Substitute the above into the expectational version of the relative PPP: in American terms, </a:t>
            </a:r>
            <a:r>
              <a:rPr lang="en-US" sz="2400" dirty="0"/>
              <a:t>e ≈ π</a:t>
            </a:r>
            <a:r>
              <a:rPr lang="en-US" sz="2400" baseline="-25000" dirty="0"/>
              <a:t>D</a:t>
            </a:r>
            <a:r>
              <a:rPr lang="en-US" sz="2400" dirty="0"/>
              <a:t> – π</a:t>
            </a:r>
            <a:r>
              <a:rPr lang="en-US" sz="2400" baseline="-25000" dirty="0"/>
              <a:t>F</a:t>
            </a:r>
            <a:r>
              <a:rPr lang="en-US" altLang="en-US" sz="2400" dirty="0"/>
              <a:t>, we then have the IFE:</a:t>
            </a:r>
          </a:p>
          <a:p>
            <a:r>
              <a:rPr lang="en-US" altLang="en-US" sz="2400" dirty="0">
                <a:solidFill>
                  <a:srgbClr val="FF0000"/>
                </a:solidFill>
              </a:rPr>
              <a:t>E(e)</a:t>
            </a:r>
            <a:r>
              <a:rPr lang="en-US" altLang="en-US" sz="2400" b="1" dirty="0"/>
              <a:t> </a:t>
            </a:r>
            <a:r>
              <a:rPr lang="en-US" altLang="en-US" sz="2400" dirty="0"/>
              <a:t>(</a:t>
            </a:r>
            <a:r>
              <a:rPr lang="en-US" sz="2400" dirty="0"/>
              <a:t>≈</a:t>
            </a:r>
            <a:r>
              <a:rPr lang="en-US" altLang="en-US" sz="2400" dirty="0"/>
              <a:t> E(π</a:t>
            </a:r>
            <a:r>
              <a:rPr lang="en-US" altLang="en-US" sz="2400" baseline="-25000" dirty="0"/>
              <a:t>$</a:t>
            </a:r>
            <a:r>
              <a:rPr lang="en-US" altLang="en-US" sz="2400" dirty="0"/>
              <a:t>)- E(π</a:t>
            </a:r>
            <a:r>
              <a:rPr lang="en-US" altLang="en-US" sz="2400" baseline="-25000" dirty="0"/>
              <a:t>¥</a:t>
            </a:r>
            <a:r>
              <a:rPr lang="en-US" altLang="en-US" sz="2400" dirty="0"/>
              <a:t>)) </a:t>
            </a:r>
            <a:r>
              <a:rPr lang="en-US" sz="2400" dirty="0">
                <a:solidFill>
                  <a:srgbClr val="FF0000"/>
                </a:solidFill>
              </a:rPr>
              <a:t>≈</a:t>
            </a:r>
            <a:r>
              <a:rPr lang="en-US" altLang="en-US" sz="2400" dirty="0">
                <a:solidFill>
                  <a:srgbClr val="FF0000"/>
                </a:solidFill>
              </a:rPr>
              <a:t> </a:t>
            </a:r>
            <a:r>
              <a:rPr lang="en-US" altLang="en-US" sz="2400" dirty="0" err="1">
                <a:solidFill>
                  <a:srgbClr val="FF0000"/>
                </a:solidFill>
              </a:rPr>
              <a:t>i</a:t>
            </a:r>
            <a:r>
              <a:rPr lang="en-US" altLang="en-US" sz="2400" baseline="-25000" dirty="0">
                <a:solidFill>
                  <a:srgbClr val="FF0000"/>
                </a:solidFill>
              </a:rPr>
              <a:t>$</a:t>
            </a:r>
            <a:r>
              <a:rPr lang="en-US" altLang="en-US" sz="2400" dirty="0">
                <a:solidFill>
                  <a:srgbClr val="FF0000"/>
                </a:solidFill>
              </a:rPr>
              <a:t> -</a:t>
            </a:r>
            <a:r>
              <a:rPr lang="en-US" altLang="en-US" sz="2400" i="1" dirty="0">
                <a:solidFill>
                  <a:srgbClr val="FF0000"/>
                </a:solidFill>
              </a:rPr>
              <a:t> </a:t>
            </a:r>
            <a:r>
              <a:rPr lang="en-US" altLang="en-US" sz="2400" dirty="0" err="1">
                <a:solidFill>
                  <a:srgbClr val="FF0000"/>
                </a:solidFill>
              </a:rPr>
              <a:t>i</a:t>
            </a:r>
            <a:r>
              <a:rPr lang="en-US" altLang="en-US" sz="2400" baseline="-25000" dirty="0">
                <a:solidFill>
                  <a:srgbClr val="FF0000"/>
                </a:solidFill>
              </a:rPr>
              <a:t>¥</a:t>
            </a:r>
          </a:p>
          <a:p>
            <a:endParaRPr lang="en-US" altLang="en-US" sz="2400" dirty="0"/>
          </a:p>
          <a:p>
            <a:endParaRPr lang="en-US" altLang="en-US" sz="2000" dirty="0"/>
          </a:p>
          <a:p>
            <a:endParaRPr lang="en-US" dirty="0"/>
          </a:p>
        </p:txBody>
      </p:sp>
    </p:spTree>
    <p:extLst>
      <p:ext uri="{BB962C8B-B14F-4D97-AF65-F5344CB8AC3E}">
        <p14:creationId xmlns:p14="http://schemas.microsoft.com/office/powerpoint/2010/main" val="2408774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CEF6-6451-C046-A5C4-687F6863E58E}"/>
              </a:ext>
            </a:extLst>
          </p:cNvPr>
          <p:cNvSpPr>
            <a:spLocks noGrp="1"/>
          </p:cNvSpPr>
          <p:nvPr>
            <p:ph type="title"/>
          </p:nvPr>
        </p:nvSpPr>
        <p:spPr/>
        <p:txBody>
          <a:bodyPr/>
          <a:lstStyle/>
          <a:p>
            <a:r>
              <a:rPr lang="en-US" dirty="0"/>
              <a:t>P. 168</a:t>
            </a:r>
          </a:p>
        </p:txBody>
      </p:sp>
      <p:sp>
        <p:nvSpPr>
          <p:cNvPr id="3" name="Content Placeholder 2">
            <a:extLst>
              <a:ext uri="{FF2B5EF4-FFF2-40B4-BE49-F238E27FC236}">
                <a16:creationId xmlns:a16="http://schemas.microsoft.com/office/drawing/2014/main" id="{F853260B-C682-C941-94F5-6C1FBCF25F92}"/>
              </a:ext>
            </a:extLst>
          </p:cNvPr>
          <p:cNvSpPr>
            <a:spLocks noGrp="1"/>
          </p:cNvSpPr>
          <p:nvPr>
            <p:ph idx="1"/>
          </p:nvPr>
        </p:nvSpPr>
        <p:spPr/>
        <p:txBody>
          <a:bodyPr>
            <a:normAutofit fontScale="85000" lnSpcReduction="20000"/>
          </a:bodyPr>
          <a:lstStyle/>
          <a:p>
            <a:r>
              <a:rPr lang="en-US" dirty="0"/>
              <a:t>5. In the issue of October 23, 1999, the </a:t>
            </a:r>
            <a:r>
              <a:rPr lang="en-US" i="1" dirty="0"/>
              <a:t>Economist</a:t>
            </a:r>
            <a:r>
              <a:rPr lang="en-US" dirty="0"/>
              <a:t> reports that the interest rate per annum is 5.93% in the United States and 70.0% in Turkey. Why do you think the interest rate is so high in Turkey? Based on the reported interest rates, how would you predict the change of the exchange  rate between the U.S. dollar and the Turkish lira?</a:t>
            </a:r>
          </a:p>
          <a:p>
            <a:r>
              <a:rPr lang="en-US" dirty="0"/>
              <a:t>Solution: A high Turkish interest rate must reflect a high expected inflation in Turkey. According to international Fisher effect (IFE), we have</a:t>
            </a:r>
          </a:p>
          <a:p>
            <a:r>
              <a:rPr lang="en-US" dirty="0"/>
              <a:t>		E(e) 	= </a:t>
            </a:r>
            <a:r>
              <a:rPr lang="en-US" dirty="0" err="1"/>
              <a:t>i</a:t>
            </a:r>
            <a:r>
              <a:rPr lang="en-US" baseline="-25000" dirty="0"/>
              <a:t>$</a:t>
            </a:r>
            <a:r>
              <a:rPr lang="en-US" dirty="0"/>
              <a:t> - </a:t>
            </a:r>
            <a:r>
              <a:rPr lang="en-US" dirty="0" err="1"/>
              <a:t>i</a:t>
            </a:r>
            <a:r>
              <a:rPr lang="en-US" baseline="-25000" dirty="0" err="1"/>
              <a:t>Lira</a:t>
            </a:r>
            <a:endParaRPr lang="en-US" baseline="-25000" dirty="0"/>
          </a:p>
          <a:p>
            <a:pPr marL="0" indent="0">
              <a:buNone/>
            </a:pPr>
            <a:r>
              <a:rPr lang="en-US" dirty="0"/>
              <a:t>			= 5.93% - 70.0% = -64.07%</a:t>
            </a:r>
          </a:p>
          <a:p>
            <a:r>
              <a:rPr lang="en-US" dirty="0"/>
              <a:t>The Turkish lira thus is expected to depreciate against the U.S. dollar by about 64%.</a:t>
            </a:r>
          </a:p>
          <a:p>
            <a:endParaRPr lang="en-US" dirty="0"/>
          </a:p>
        </p:txBody>
      </p:sp>
    </p:spTree>
    <p:extLst>
      <p:ext uri="{BB962C8B-B14F-4D97-AF65-F5344CB8AC3E}">
        <p14:creationId xmlns:p14="http://schemas.microsoft.com/office/powerpoint/2010/main" val="858526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theories: </a:t>
            </a:r>
            <a:br>
              <a:rPr lang="en-US" dirty="0"/>
            </a:br>
            <a:r>
              <a:rPr lang="en-US" dirty="0"/>
              <a:t>Asset market approach</a:t>
            </a:r>
          </a:p>
        </p:txBody>
      </p:sp>
      <p:sp>
        <p:nvSpPr>
          <p:cNvPr id="3" name="Content Placeholder 2"/>
          <p:cNvSpPr>
            <a:spLocks noGrp="1"/>
          </p:cNvSpPr>
          <p:nvPr>
            <p:ph idx="1"/>
          </p:nvPr>
        </p:nvSpPr>
        <p:spPr/>
        <p:txBody>
          <a:bodyPr/>
          <a:lstStyle/>
          <a:p>
            <a:r>
              <a:rPr lang="en-US" dirty="0"/>
              <a:t>This approach relates the value of currency to the country’s economic growth and strength.</a:t>
            </a:r>
          </a:p>
          <a:p>
            <a:r>
              <a:rPr lang="en-US" dirty="0"/>
              <a:t>Logic: robust domestic growth </a:t>
            </a:r>
            <a:r>
              <a:rPr lang="en-US" dirty="0">
                <a:latin typeface="Wingdings"/>
                <a:ea typeface="Wingdings"/>
                <a:cs typeface="Wingdings"/>
                <a:sym typeface="Wingdings"/>
              </a:rPr>
              <a:t></a:t>
            </a:r>
            <a:r>
              <a:rPr lang="en-US" dirty="0">
                <a:sym typeface="Wingdings"/>
              </a:rPr>
              <a:t> higher returns on domestic assets </a:t>
            </a:r>
            <a:r>
              <a:rPr lang="en-US" dirty="0">
                <a:latin typeface="Wingdings"/>
                <a:ea typeface="Wingdings"/>
                <a:cs typeface="Wingdings"/>
                <a:sym typeface="Wingdings"/>
              </a:rPr>
              <a:t></a:t>
            </a:r>
            <a:r>
              <a:rPr lang="en-US" dirty="0">
                <a:sym typeface="Wingdings"/>
              </a:rPr>
              <a:t> attract foreign investors </a:t>
            </a:r>
            <a:r>
              <a:rPr lang="en-US" dirty="0">
                <a:latin typeface="Wingdings"/>
                <a:ea typeface="Wingdings"/>
                <a:cs typeface="Wingdings"/>
                <a:sym typeface="Wingdings"/>
              </a:rPr>
              <a:t></a:t>
            </a:r>
            <a:r>
              <a:rPr lang="en-US" dirty="0">
                <a:sym typeface="Wingdings"/>
              </a:rPr>
              <a:t> higher demand for the country’s currency </a:t>
            </a:r>
            <a:r>
              <a:rPr lang="en-US" dirty="0">
                <a:latin typeface="Wingdings"/>
                <a:ea typeface="Wingdings"/>
                <a:cs typeface="Wingdings"/>
                <a:sym typeface="Wingdings"/>
              </a:rPr>
              <a:t></a:t>
            </a:r>
            <a:r>
              <a:rPr lang="en-US" dirty="0">
                <a:sym typeface="Wingdings"/>
              </a:rPr>
              <a:t> stronger currency.</a:t>
            </a:r>
          </a:p>
          <a:p>
            <a:r>
              <a:rPr lang="en-US" dirty="0">
                <a:sym typeface="Wingdings"/>
              </a:rPr>
              <a:t>The </a:t>
            </a:r>
            <a:r>
              <a:rPr lang="en-US" dirty="0" err="1">
                <a:sym typeface="Wingdings"/>
              </a:rPr>
              <a:t>Balassa</a:t>
            </a:r>
            <a:r>
              <a:rPr lang="en-US" dirty="0">
                <a:sym typeface="Wingdings"/>
              </a:rPr>
              <a:t>-Samuelson hypothesis makes similar prediction.</a:t>
            </a:r>
            <a:endParaRPr lang="en-US" dirty="0"/>
          </a:p>
        </p:txBody>
      </p:sp>
    </p:spTree>
    <p:extLst>
      <p:ext uri="{BB962C8B-B14F-4D97-AF65-F5344CB8AC3E}">
        <p14:creationId xmlns:p14="http://schemas.microsoft.com/office/powerpoint/2010/main" val="944147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398" y="381000"/>
            <a:ext cx="7238552" cy="836142"/>
          </a:xfrm>
        </p:spPr>
        <p:txBody>
          <a:bodyPr/>
          <a:lstStyle/>
          <a:p>
            <a:r>
              <a:rPr lang="en-US" dirty="0"/>
              <a:t>Oil </a:t>
            </a:r>
            <a:r>
              <a:rPr lang="en-US" dirty="0">
                <a:latin typeface="Wingdings"/>
                <a:ea typeface="Wingdings"/>
                <a:cs typeface="Wingdings"/>
                <a:sym typeface="Wingdings"/>
              </a:rPr>
              <a:t></a:t>
            </a:r>
            <a:r>
              <a:rPr lang="en-US" dirty="0"/>
              <a:t> economy </a:t>
            </a:r>
            <a:r>
              <a:rPr lang="en-US" dirty="0">
                <a:latin typeface="Wingdings"/>
                <a:ea typeface="Wingdings"/>
                <a:cs typeface="Wingdings"/>
                <a:sym typeface="Wingdings"/>
              </a:rPr>
              <a:t></a:t>
            </a:r>
            <a:r>
              <a:rPr lang="en-US" dirty="0"/>
              <a:t> currency</a:t>
            </a:r>
          </a:p>
        </p:txBody>
      </p:sp>
      <p:pic>
        <p:nvPicPr>
          <p:cNvPr id="4" name="Content Placeholder 3"/>
          <p:cNvPicPr>
            <a:picLocks noGrp="1" noChangeAspect="1"/>
          </p:cNvPicPr>
          <p:nvPr>
            <p:ph idx="1"/>
          </p:nvPr>
        </p:nvPicPr>
        <p:blipFill>
          <a:blip r:embed="rId2"/>
          <a:srcRect l="-29669" r="-29669"/>
          <a:stretch>
            <a:fillRect/>
          </a:stretch>
        </p:blipFill>
        <p:spPr>
          <a:xfrm>
            <a:off x="779463" y="1425575"/>
            <a:ext cx="7583487" cy="4611688"/>
          </a:xfrm>
        </p:spPr>
      </p:pic>
    </p:spTree>
    <p:extLst>
      <p:ext uri="{BB962C8B-B14F-4D97-AF65-F5344CB8AC3E}">
        <p14:creationId xmlns:p14="http://schemas.microsoft.com/office/powerpoint/2010/main" val="1952157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5EA9-55B9-9E44-9EDE-C2EAFC935061}"/>
              </a:ext>
            </a:extLst>
          </p:cNvPr>
          <p:cNvSpPr>
            <a:spLocks noGrp="1"/>
          </p:cNvSpPr>
          <p:nvPr>
            <p:ph type="title"/>
          </p:nvPr>
        </p:nvSpPr>
        <p:spPr/>
        <p:txBody>
          <a:bodyPr/>
          <a:lstStyle/>
          <a:p>
            <a:r>
              <a:rPr lang="en-US" dirty="0"/>
              <a:t>Assignment #1</a:t>
            </a:r>
          </a:p>
        </p:txBody>
      </p:sp>
      <p:sp>
        <p:nvSpPr>
          <p:cNvPr id="3" name="Content Placeholder 2">
            <a:extLst>
              <a:ext uri="{FF2B5EF4-FFF2-40B4-BE49-F238E27FC236}">
                <a16:creationId xmlns:a16="http://schemas.microsoft.com/office/drawing/2014/main" id="{47877731-9A1C-5F46-A724-B0154D0D3932}"/>
              </a:ext>
            </a:extLst>
          </p:cNvPr>
          <p:cNvSpPr>
            <a:spLocks noGrp="1"/>
          </p:cNvSpPr>
          <p:nvPr>
            <p:ph idx="1"/>
          </p:nvPr>
        </p:nvSpPr>
        <p:spPr/>
        <p:txBody>
          <a:bodyPr/>
          <a:lstStyle/>
          <a:p>
            <a:r>
              <a:rPr lang="en-US" dirty="0"/>
              <a:t>Please perform an online research on Indian economy, apply the asset market approach to Indian Rupee (INR, ₹), and prepare a 1-2 page report on your prediction of INR for the next 1-5 years.</a:t>
            </a:r>
          </a:p>
          <a:p>
            <a:r>
              <a:rPr lang="en-US" dirty="0"/>
              <a:t>Submit your report (individual assignment) in a week.</a:t>
            </a:r>
          </a:p>
        </p:txBody>
      </p:sp>
    </p:spTree>
    <p:extLst>
      <p:ext uri="{BB962C8B-B14F-4D97-AF65-F5344CB8AC3E}">
        <p14:creationId xmlns:p14="http://schemas.microsoft.com/office/powerpoint/2010/main" val="1212832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4514-AF7B-5247-B365-AADB2C3E9787}"/>
              </a:ext>
            </a:extLst>
          </p:cNvPr>
          <p:cNvSpPr>
            <a:spLocks noGrp="1"/>
          </p:cNvSpPr>
          <p:nvPr>
            <p:ph type="title"/>
          </p:nvPr>
        </p:nvSpPr>
        <p:spPr/>
        <p:txBody>
          <a:bodyPr/>
          <a:lstStyle/>
          <a:p>
            <a:r>
              <a:rPr lang="en-US" dirty="0"/>
              <a:t>Trade war between US and China?</a:t>
            </a:r>
          </a:p>
        </p:txBody>
      </p:sp>
      <p:sp>
        <p:nvSpPr>
          <p:cNvPr id="3" name="Content Placeholder 2">
            <a:extLst>
              <a:ext uri="{FF2B5EF4-FFF2-40B4-BE49-F238E27FC236}">
                <a16:creationId xmlns:a16="http://schemas.microsoft.com/office/drawing/2014/main" id="{2830A8EE-E35D-F24F-AF56-4737D5DF23F1}"/>
              </a:ext>
            </a:extLst>
          </p:cNvPr>
          <p:cNvSpPr>
            <a:spLocks noGrp="1"/>
          </p:cNvSpPr>
          <p:nvPr>
            <p:ph idx="1"/>
          </p:nvPr>
        </p:nvSpPr>
        <p:spPr/>
        <p:txBody>
          <a:bodyPr>
            <a:normAutofit fontScale="92500" lnSpcReduction="20000"/>
          </a:bodyPr>
          <a:lstStyle/>
          <a:p>
            <a:r>
              <a:rPr lang="en-US" dirty="0"/>
              <a:t>The Dollar/Yen (in Japanese terms) declined last week as a sharp break in U.S. equity markets sent investors into the safety of the </a:t>
            </a:r>
            <a:r>
              <a:rPr lang="en-US" dirty="0">
                <a:solidFill>
                  <a:srgbClr val="FF0000"/>
                </a:solidFill>
              </a:rPr>
              <a:t>Japanese currency</a:t>
            </a:r>
            <a:r>
              <a:rPr lang="en-US" dirty="0"/>
              <a:t>. The Forex pair reached its lowest level since the week-ending November 11, 2016.</a:t>
            </a:r>
          </a:p>
          <a:p>
            <a:r>
              <a:rPr lang="en-US" dirty="0"/>
              <a:t>President Donald Trump signed an executive memorandum on March 22 that would impose retaliatory tariffs on up to $60 billion in Chinese imports.</a:t>
            </a:r>
          </a:p>
          <a:p>
            <a:r>
              <a:rPr lang="en-US" dirty="0"/>
              <a:t>The dollar weakened on the fear that China is likely to retaliate against the tariffs by targeting U.S. agricultural products that are reliant on the Chinese export market.</a:t>
            </a:r>
          </a:p>
          <a:p>
            <a:r>
              <a:rPr lang="en-US" dirty="0"/>
              <a:t>Source: Yahoo!Finance, 03/36/2018.</a:t>
            </a:r>
          </a:p>
          <a:p>
            <a:r>
              <a:rPr lang="en-US" dirty="0">
                <a:solidFill>
                  <a:srgbClr val="FF0000"/>
                </a:solidFill>
              </a:rPr>
              <a:t>Why?</a:t>
            </a:r>
          </a:p>
          <a:p>
            <a:endParaRPr lang="en-US" dirty="0"/>
          </a:p>
        </p:txBody>
      </p:sp>
    </p:spTree>
    <p:extLst>
      <p:ext uri="{BB962C8B-B14F-4D97-AF65-F5344CB8AC3E}">
        <p14:creationId xmlns:p14="http://schemas.microsoft.com/office/powerpoint/2010/main" val="4027422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8EB0-7B7F-164D-8C6A-319F96B65D5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95BAF68-6042-B749-A51D-A8CFE5BC3FF9}"/>
              </a:ext>
            </a:extLst>
          </p:cNvPr>
          <p:cNvPicPr>
            <a:picLocks noGrp="1" noChangeAspect="1"/>
          </p:cNvPicPr>
          <p:nvPr>
            <p:ph idx="1"/>
          </p:nvPr>
        </p:nvPicPr>
        <p:blipFill>
          <a:blip r:embed="rId2"/>
          <a:stretch>
            <a:fillRect/>
          </a:stretch>
        </p:blipFill>
        <p:spPr>
          <a:xfrm>
            <a:off x="779463" y="997527"/>
            <a:ext cx="7583487" cy="5264728"/>
          </a:xfrm>
        </p:spPr>
      </p:pic>
    </p:spTree>
    <p:extLst>
      <p:ext uri="{BB962C8B-B14F-4D97-AF65-F5344CB8AC3E}">
        <p14:creationId xmlns:p14="http://schemas.microsoft.com/office/powerpoint/2010/main" val="942835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7645-5C78-7246-87ED-5F1C95C472D5}"/>
              </a:ext>
            </a:extLst>
          </p:cNvPr>
          <p:cNvSpPr>
            <a:spLocks noGrp="1"/>
          </p:cNvSpPr>
          <p:nvPr>
            <p:ph type="title"/>
          </p:nvPr>
        </p:nvSpPr>
        <p:spPr/>
        <p:txBody>
          <a:bodyPr/>
          <a:lstStyle/>
          <a:p>
            <a:r>
              <a:rPr lang="en-US" dirty="0"/>
              <a:t>Alternative view: Roles and value of a usable currency</a:t>
            </a:r>
          </a:p>
        </p:txBody>
      </p:sp>
      <p:sp>
        <p:nvSpPr>
          <p:cNvPr id="3" name="Content Placeholder 2">
            <a:extLst>
              <a:ext uri="{FF2B5EF4-FFF2-40B4-BE49-F238E27FC236}">
                <a16:creationId xmlns:a16="http://schemas.microsoft.com/office/drawing/2014/main" id="{B19D7528-2EE3-A240-92E5-BDE6F102ED46}"/>
              </a:ext>
            </a:extLst>
          </p:cNvPr>
          <p:cNvSpPr>
            <a:spLocks noGrp="1"/>
          </p:cNvSpPr>
          <p:nvPr>
            <p:ph idx="1"/>
          </p:nvPr>
        </p:nvSpPr>
        <p:spPr/>
        <p:txBody>
          <a:bodyPr>
            <a:normAutofit/>
          </a:bodyPr>
          <a:lstStyle/>
          <a:p>
            <a:r>
              <a:rPr lang="en-US" dirty="0"/>
              <a:t>The traditional roles of a currency: (1) a medium of exchange, (2) a unit of measurement, and (3) a store of value.</a:t>
            </a:r>
          </a:p>
          <a:p>
            <a:r>
              <a:rPr lang="en-US" dirty="0"/>
              <a:t>The CIO of Goldman Sachs, </a:t>
            </a:r>
            <a:r>
              <a:rPr lang="en-US" dirty="0" err="1"/>
              <a:t>Sharmin</a:t>
            </a:r>
            <a:r>
              <a:rPr lang="en-US" dirty="0"/>
              <a:t> </a:t>
            </a:r>
            <a:r>
              <a:rPr lang="en-US" dirty="0" err="1"/>
              <a:t>Mossavar-Rahamani</a:t>
            </a:r>
            <a:r>
              <a:rPr lang="en-US" dirty="0"/>
              <a:t>: "We expect further declines in the future given our view that these </a:t>
            </a:r>
            <a:r>
              <a:rPr lang="en-US" dirty="0">
                <a:solidFill>
                  <a:srgbClr val="FF0000"/>
                </a:solidFill>
              </a:rPr>
              <a:t>cryptocurrencies</a:t>
            </a:r>
            <a:r>
              <a:rPr lang="en-US" dirty="0"/>
              <a:t> do not fulfill any of the three traditional roles of a currency: they are neither a medium of exchange, nor a unit of measurement, nor a store of value.” (Business Insider, 08/06/2018)</a:t>
            </a:r>
          </a:p>
          <a:p>
            <a:endParaRPr lang="en-US" dirty="0"/>
          </a:p>
          <a:p>
            <a:endParaRPr lang="en-US" dirty="0"/>
          </a:p>
        </p:txBody>
      </p:sp>
    </p:spTree>
    <p:extLst>
      <p:ext uri="{BB962C8B-B14F-4D97-AF65-F5344CB8AC3E}">
        <p14:creationId xmlns:p14="http://schemas.microsoft.com/office/powerpoint/2010/main" val="2548085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7D53-D4C5-3742-9751-D4C3596CA173}"/>
              </a:ext>
            </a:extLst>
          </p:cNvPr>
          <p:cNvSpPr>
            <a:spLocks noGrp="1"/>
          </p:cNvSpPr>
          <p:nvPr>
            <p:ph type="title"/>
          </p:nvPr>
        </p:nvSpPr>
        <p:spPr/>
        <p:txBody>
          <a:bodyPr/>
          <a:lstStyle/>
          <a:p>
            <a:r>
              <a:rPr lang="en-US" dirty="0"/>
              <a:t>Digital Yuan?</a:t>
            </a:r>
          </a:p>
        </p:txBody>
      </p:sp>
      <p:sp>
        <p:nvSpPr>
          <p:cNvPr id="3" name="Content Placeholder 2">
            <a:extLst>
              <a:ext uri="{FF2B5EF4-FFF2-40B4-BE49-F238E27FC236}">
                <a16:creationId xmlns:a16="http://schemas.microsoft.com/office/drawing/2014/main" id="{C2EE5A75-5848-6346-B62D-4E6937472696}"/>
              </a:ext>
            </a:extLst>
          </p:cNvPr>
          <p:cNvSpPr>
            <a:spLocks noGrp="1"/>
          </p:cNvSpPr>
          <p:nvPr>
            <p:ph idx="1"/>
          </p:nvPr>
        </p:nvSpPr>
        <p:spPr>
          <a:xfrm>
            <a:off x="779463" y="1828800"/>
            <a:ext cx="7583487" cy="4438436"/>
          </a:xfrm>
        </p:spPr>
        <p:txBody>
          <a:bodyPr>
            <a:normAutofit fontScale="92500" lnSpcReduction="10000"/>
          </a:bodyPr>
          <a:lstStyle/>
          <a:p>
            <a:r>
              <a:rPr lang="en-US" dirty="0"/>
              <a:t>Known as DCEP (digital currency electronic payment), it’s experimented in several big Chinese cities, and is expected to be a digital ledger that will replace China’s paper RMB currency.</a:t>
            </a:r>
          </a:p>
          <a:p>
            <a:r>
              <a:rPr lang="en-US" dirty="0"/>
              <a:t>Digital Yuan is a digital currency, and not a cryptocurrency.</a:t>
            </a:r>
          </a:p>
          <a:p>
            <a:r>
              <a:rPr lang="en-US" dirty="0"/>
              <a:t>PBOC is able to exercise granular control on user accounts and target behavior to very personalized segments.</a:t>
            </a:r>
          </a:p>
          <a:p>
            <a:r>
              <a:rPr lang="en-US" dirty="0"/>
              <a:t>Digital Yuan cannot be converted to gold, nor foreign currencies.</a:t>
            </a:r>
          </a:p>
          <a:p>
            <a:r>
              <a:rPr lang="en-US" dirty="0"/>
              <a:t>Source: 08/27/2020, Forbes</a:t>
            </a:r>
          </a:p>
          <a:p>
            <a:r>
              <a:rPr lang="en-US" dirty="0">
                <a:solidFill>
                  <a:srgbClr val="FF0000"/>
                </a:solidFill>
              </a:rPr>
              <a:t>Q:</a:t>
            </a:r>
            <a:r>
              <a:rPr lang="en-US" dirty="0"/>
              <a:t> Trust?  A medium of exchange?  Liquidity?</a:t>
            </a:r>
          </a:p>
        </p:txBody>
      </p:sp>
    </p:spTree>
    <p:extLst>
      <p:ext uri="{BB962C8B-B14F-4D97-AF65-F5344CB8AC3E}">
        <p14:creationId xmlns:p14="http://schemas.microsoft.com/office/powerpoint/2010/main" val="2755023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Autofit/>
          </a:bodyPr>
          <a:lstStyle/>
          <a:p>
            <a:pPr eaLnBrk="1" hangingPunct="1"/>
            <a:r>
              <a:rPr lang="en-US" altLang="en-US" sz="3600" dirty="0"/>
              <a:t>Forecasting exchange rates: Efficient markets approach</a:t>
            </a:r>
          </a:p>
        </p:txBody>
      </p:sp>
      <p:sp>
        <p:nvSpPr>
          <p:cNvPr id="41987" name="Rectangle 3"/>
          <p:cNvSpPr>
            <a:spLocks noGrp="1" noChangeArrowheads="1"/>
          </p:cNvSpPr>
          <p:nvPr>
            <p:ph idx="1"/>
          </p:nvPr>
        </p:nvSpPr>
        <p:spPr>
          <a:xfrm>
            <a:off x="457200" y="1673412"/>
            <a:ext cx="8229600" cy="4757551"/>
          </a:xfrm>
        </p:spPr>
        <p:txBody>
          <a:bodyPr>
            <a:normAutofit fontScale="92500" lnSpcReduction="20000"/>
          </a:bodyPr>
          <a:lstStyle/>
          <a:p>
            <a:pPr eaLnBrk="1" hangingPunct="1">
              <a:lnSpc>
                <a:spcPct val="90000"/>
              </a:lnSpc>
            </a:pPr>
            <a:r>
              <a:rPr lang="en-US" altLang="en-US" sz="2800" dirty="0"/>
              <a:t>EMH: prices instantaneously and fully reflect all available and relevant information.</a:t>
            </a:r>
          </a:p>
          <a:p>
            <a:pPr eaLnBrk="1" hangingPunct="1">
              <a:lnSpc>
                <a:spcPct val="90000"/>
              </a:lnSpc>
            </a:pPr>
            <a:r>
              <a:rPr lang="en-US" altLang="en-US" sz="2800" dirty="0"/>
              <a:t>If this is true, exchange rates will only change when new information arrives, thus:</a:t>
            </a:r>
          </a:p>
          <a:p>
            <a:pPr algn="ctr">
              <a:lnSpc>
                <a:spcPct val="90000"/>
              </a:lnSpc>
              <a:buNone/>
            </a:pPr>
            <a:r>
              <a:rPr lang="en-US" altLang="en-US" sz="2800" dirty="0"/>
              <a:t>E[S</a:t>
            </a:r>
            <a:r>
              <a:rPr lang="en-US" altLang="en-US" sz="2800" baseline="-25000" dirty="0"/>
              <a:t>t+1</a:t>
            </a:r>
            <a:r>
              <a:rPr lang="en-US" altLang="en-US" sz="2800" dirty="0"/>
              <a:t>] = S</a:t>
            </a:r>
            <a:r>
              <a:rPr lang="en-US" altLang="en-US" sz="2800" baseline="-25000" dirty="0"/>
              <a:t>t</a:t>
            </a:r>
            <a:endParaRPr lang="en-US" altLang="en-US" sz="2800" dirty="0"/>
          </a:p>
          <a:p>
            <a:pPr eaLnBrk="1" hangingPunct="1">
              <a:lnSpc>
                <a:spcPct val="90000"/>
              </a:lnSpc>
              <a:buFont typeface="Wingdings" pitchFamily="2" charset="2"/>
              <a:buNone/>
            </a:pPr>
            <a:r>
              <a:rPr lang="en-US" altLang="en-US" sz="2800" dirty="0"/>
              <a:t>					and</a:t>
            </a:r>
          </a:p>
          <a:p>
            <a:pPr algn="ctr">
              <a:lnSpc>
                <a:spcPct val="90000"/>
              </a:lnSpc>
              <a:buNone/>
            </a:pPr>
            <a:r>
              <a:rPr lang="en-US" altLang="en-US" sz="2800" dirty="0"/>
              <a:t>E[S</a:t>
            </a:r>
            <a:r>
              <a:rPr lang="en-US" altLang="en-US" sz="2800" baseline="-25000" dirty="0"/>
              <a:t>t+1</a:t>
            </a:r>
            <a:r>
              <a:rPr lang="en-US" altLang="en-US" sz="2800" dirty="0"/>
              <a:t>| I</a:t>
            </a:r>
            <a:r>
              <a:rPr lang="en-US" altLang="en-US" sz="2800" baseline="-25000" dirty="0"/>
              <a:t>t</a:t>
            </a:r>
            <a:r>
              <a:rPr lang="en-US" altLang="en-US" sz="2800" dirty="0"/>
              <a:t>] = F</a:t>
            </a:r>
            <a:r>
              <a:rPr lang="en-US" altLang="en-US" sz="2800" baseline="-25000" dirty="0"/>
              <a:t>t</a:t>
            </a:r>
            <a:endParaRPr lang="en-US" altLang="en-US" sz="2800" dirty="0"/>
          </a:p>
          <a:p>
            <a:pPr eaLnBrk="1" hangingPunct="1">
              <a:lnSpc>
                <a:spcPct val="90000"/>
              </a:lnSpc>
            </a:pPr>
            <a:r>
              <a:rPr lang="en-US" altLang="en-US" sz="2800" dirty="0"/>
              <a:t>EMH approach: using either the current spot rate or the current forward rate as a predictor for future exchange rate.</a:t>
            </a:r>
          </a:p>
          <a:p>
            <a:pPr eaLnBrk="1" hangingPunct="1">
              <a:lnSpc>
                <a:spcPct val="90000"/>
              </a:lnSpc>
            </a:pPr>
            <a:r>
              <a:rPr lang="en-US" altLang="en-US" sz="2800" dirty="0"/>
              <a:t>A good approach? Debatable.</a:t>
            </a:r>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0534314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779463" y="1828800"/>
            <a:ext cx="7583487" cy="4584192"/>
          </a:xfrm>
        </p:spPr>
        <p:txBody>
          <a:bodyPr>
            <a:normAutofit/>
          </a:bodyPr>
          <a:lstStyle/>
          <a:p>
            <a:r>
              <a:rPr lang="en-US" dirty="0"/>
              <a:t>Suppose that spot $/£ = 1.80, the 1-year forward $/£ = 1.78, </a:t>
            </a:r>
            <a:r>
              <a:rPr lang="en-US" i="1" dirty="0" err="1"/>
              <a:t>i</a:t>
            </a:r>
            <a:r>
              <a:rPr lang="en-US" i="1" baseline="-25000" dirty="0"/>
              <a:t>£</a:t>
            </a:r>
            <a:r>
              <a:rPr lang="en-US" dirty="0"/>
              <a:t> = 8%, and </a:t>
            </a:r>
            <a:r>
              <a:rPr lang="en-US" i="1" dirty="0" err="1"/>
              <a:t>i</a:t>
            </a:r>
            <a:r>
              <a:rPr lang="en-US" baseline="-25000" dirty="0"/>
              <a:t>$</a:t>
            </a:r>
            <a:r>
              <a:rPr lang="en-US" dirty="0"/>
              <a:t> = 5%.</a:t>
            </a:r>
          </a:p>
          <a:p>
            <a:r>
              <a:rPr lang="en-US" dirty="0"/>
              <a:t>Because quotations are in American terms, we use the following equation: (F – S) / S ≈ </a:t>
            </a:r>
            <a:r>
              <a:rPr lang="en-US" dirty="0" err="1"/>
              <a:t>i</a:t>
            </a:r>
            <a:r>
              <a:rPr lang="en-US" baseline="-25000" dirty="0" err="1"/>
              <a:t>D</a:t>
            </a:r>
            <a:r>
              <a:rPr lang="en-US" dirty="0"/>
              <a:t> – </a:t>
            </a:r>
            <a:r>
              <a:rPr lang="en-US" dirty="0" err="1"/>
              <a:t>i</a:t>
            </a:r>
            <a:r>
              <a:rPr lang="en-US" baseline="-25000" dirty="0" err="1"/>
              <a:t>F</a:t>
            </a:r>
            <a:endParaRPr lang="en-US" baseline="-25000" dirty="0"/>
          </a:p>
          <a:p>
            <a:r>
              <a:rPr lang="en-US" dirty="0"/>
              <a:t>The forward premium/discount is (1.78 -1.80) / 1.80 = -1.11%.</a:t>
            </a:r>
          </a:p>
          <a:p>
            <a:r>
              <a:rPr lang="en-US" dirty="0"/>
              <a:t>The interest rate differential is 5% - 8% = -3%.</a:t>
            </a:r>
          </a:p>
          <a:p>
            <a:r>
              <a:rPr lang="en-US" dirty="0"/>
              <a:t>-1.11% ≠ -3%.  Arbitrage opportunity arises.</a:t>
            </a:r>
          </a:p>
          <a:p>
            <a:endParaRPr lang="en-US" dirty="0">
              <a:latin typeface="Arial" charset="0"/>
            </a:endParaRPr>
          </a:p>
          <a:p>
            <a:endParaRPr lang="en-US" dirty="0">
              <a:latin typeface="Arial" charset="0"/>
            </a:endParaRPr>
          </a:p>
          <a:p>
            <a:pPr marL="0" indent="0">
              <a:buNone/>
            </a:pPr>
            <a:endParaRPr lang="en-US" dirty="0"/>
          </a:p>
        </p:txBody>
      </p:sp>
    </p:spTree>
    <p:extLst>
      <p:ext uri="{BB962C8B-B14F-4D97-AF65-F5344CB8AC3E}">
        <p14:creationId xmlns:p14="http://schemas.microsoft.com/office/powerpoint/2010/main" val="1952162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Autofit/>
          </a:bodyPr>
          <a:lstStyle/>
          <a:p>
            <a:pPr eaLnBrk="1" hangingPunct="1"/>
            <a:r>
              <a:rPr lang="en-US" altLang="en-US" sz="3600" dirty="0"/>
              <a:t>Forecasting exchange rates: Fundamental approach</a:t>
            </a:r>
          </a:p>
        </p:txBody>
      </p:sp>
      <p:sp>
        <p:nvSpPr>
          <p:cNvPr id="43011" name="Rectangle 3"/>
          <p:cNvSpPr>
            <a:spLocks noGrp="1" noChangeArrowheads="1"/>
          </p:cNvSpPr>
          <p:nvPr>
            <p:ph idx="1"/>
          </p:nvPr>
        </p:nvSpPr>
        <p:spPr>
          <a:xfrm>
            <a:off x="457200" y="1763060"/>
            <a:ext cx="8229600" cy="4667904"/>
          </a:xfrm>
        </p:spPr>
        <p:txBody>
          <a:bodyPr>
            <a:normAutofit fontScale="92500" lnSpcReduction="10000"/>
          </a:bodyPr>
          <a:lstStyle/>
          <a:p>
            <a:pPr eaLnBrk="1" hangingPunct="1">
              <a:lnSpc>
                <a:spcPct val="90000"/>
              </a:lnSpc>
            </a:pPr>
            <a:r>
              <a:rPr lang="en-US" altLang="en-US" sz="2800" dirty="0"/>
              <a:t>Involves econometrics to develop models that use a variety of explanatory variables. This involves three steps:</a:t>
            </a:r>
          </a:p>
          <a:p>
            <a:pPr lvl="1" eaLnBrk="1" hangingPunct="1">
              <a:lnSpc>
                <a:spcPct val="90000"/>
              </a:lnSpc>
            </a:pPr>
            <a:r>
              <a:rPr lang="en-US" altLang="en-US" sz="2400" dirty="0"/>
              <a:t>Step 1: Estimate the structural model.</a:t>
            </a:r>
          </a:p>
          <a:p>
            <a:pPr lvl="1" eaLnBrk="1" hangingPunct="1">
              <a:lnSpc>
                <a:spcPct val="90000"/>
              </a:lnSpc>
            </a:pPr>
            <a:r>
              <a:rPr lang="en-US" altLang="en-US" sz="2400" dirty="0"/>
              <a:t>Step 2: Estimate future parameter values.</a:t>
            </a:r>
          </a:p>
          <a:p>
            <a:pPr lvl="1" eaLnBrk="1" hangingPunct="1">
              <a:lnSpc>
                <a:spcPct val="90000"/>
              </a:lnSpc>
            </a:pPr>
            <a:r>
              <a:rPr lang="en-US" altLang="en-US" sz="2400" dirty="0"/>
              <a:t>Step 3: Use the model to develop forecasts.</a:t>
            </a:r>
          </a:p>
          <a:p>
            <a:pPr lvl="0">
              <a:lnSpc>
                <a:spcPct val="90000"/>
              </a:lnSpc>
            </a:pPr>
            <a:r>
              <a:rPr lang="en-US" sz="2800" dirty="0"/>
              <a:t>The variables may include (1) relative inflation rates, (2) relative interest rates, (3) national income growth, (4) changes in money supply, etc.</a:t>
            </a:r>
            <a:endParaRPr lang="en-US" altLang="en-US" sz="2800" dirty="0"/>
          </a:p>
          <a:p>
            <a:pPr eaLnBrk="1" hangingPunct="1">
              <a:lnSpc>
                <a:spcPct val="90000"/>
              </a:lnSpc>
            </a:pPr>
            <a:r>
              <a:rPr lang="en-US" altLang="en-US" sz="2800" dirty="0"/>
              <a:t>The downside is that fundamental models do not work any better than the forward rate model or the EMH approach.</a:t>
            </a:r>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30878986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79463" y="380999"/>
            <a:ext cx="7583487" cy="1277471"/>
          </a:xfrm>
        </p:spPr>
        <p:txBody>
          <a:bodyPr>
            <a:noAutofit/>
          </a:bodyPr>
          <a:lstStyle/>
          <a:p>
            <a:pPr eaLnBrk="1" hangingPunct="1"/>
            <a:r>
              <a:rPr lang="en-US" altLang="en-US" sz="4000" dirty="0"/>
              <a:t>Forecasting exchange rates: Technical approach</a:t>
            </a:r>
          </a:p>
        </p:txBody>
      </p:sp>
      <p:sp>
        <p:nvSpPr>
          <p:cNvPr id="44035" name="Rectangle 3"/>
          <p:cNvSpPr>
            <a:spLocks noGrp="1" noChangeArrowheads="1"/>
          </p:cNvSpPr>
          <p:nvPr>
            <p:ph idx="1"/>
          </p:nvPr>
        </p:nvSpPr>
        <p:spPr>
          <a:xfrm>
            <a:off x="457200" y="2046942"/>
            <a:ext cx="8229600" cy="4384022"/>
          </a:xfrm>
        </p:spPr>
        <p:txBody>
          <a:bodyPr>
            <a:normAutofit lnSpcReduction="10000"/>
          </a:bodyPr>
          <a:lstStyle/>
          <a:p>
            <a:pPr eaLnBrk="1" hangingPunct="1"/>
            <a:r>
              <a:rPr lang="en-US" altLang="en-US" sz="2800" dirty="0"/>
              <a:t>Technical analysis looks for patterns in the past behavior of exchange rates.</a:t>
            </a:r>
          </a:p>
          <a:p>
            <a:pPr eaLnBrk="1" hangingPunct="1"/>
            <a:r>
              <a:rPr lang="en-US" altLang="en-US" sz="2800" dirty="0"/>
              <a:t>It is based upon the premise that history repeats itself.</a:t>
            </a:r>
          </a:p>
          <a:p>
            <a:pPr eaLnBrk="1" hangingPunct="1"/>
            <a:r>
              <a:rPr lang="en-US" altLang="en-US" sz="2800" dirty="0"/>
              <a:t>The approach is against the EMH.</a:t>
            </a:r>
          </a:p>
          <a:p>
            <a:pPr eaLnBrk="1" hangingPunct="1"/>
            <a:r>
              <a:rPr lang="en-US" altLang="en-US" sz="2800" dirty="0"/>
              <a:t>Technical technique is widely used (Taylor and Allen, 1992, JIMF).</a:t>
            </a:r>
          </a:p>
          <a:p>
            <a:pPr eaLnBrk="1" hangingPunct="1"/>
            <a:r>
              <a:rPr lang="en-US" altLang="en-US" sz="2800" dirty="0"/>
              <a:t>Many trade books on this (</a:t>
            </a:r>
            <a:r>
              <a:rPr lang="en-US" altLang="en-US" sz="2800" dirty="0" err="1"/>
              <a:t>amazon.com</a:t>
            </a:r>
            <a:r>
              <a:rPr lang="en-US" altLang="en-US" sz="2800" dirty="0"/>
              <a:t>).</a:t>
            </a:r>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21003549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6"/>
          <p:cNvPicPr>
            <a:picLocks noChangeAspect="1" noChangeArrowheads="1"/>
          </p:cNvPicPr>
          <p:nvPr/>
        </p:nvPicPr>
        <p:blipFill>
          <a:blip r:embed="rId2">
            <a:extLst>
              <a:ext uri="{28A0092B-C50C-407E-A947-70E740481C1C}">
                <a14:useLocalDpi xmlns:a14="http://schemas.microsoft.com/office/drawing/2010/main" val="0"/>
              </a:ext>
            </a:extLst>
          </a:blip>
          <a:srcRect l="32622" t="19217" r="4967" b="12759"/>
          <a:stretch>
            <a:fillRect/>
          </a:stretch>
        </p:blipFill>
        <p:spPr bwMode="auto">
          <a:xfrm>
            <a:off x="511175" y="2133599"/>
            <a:ext cx="8121650" cy="43434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5059" name="Rectangle 2"/>
          <p:cNvSpPr>
            <a:spLocks noGrp="1" noChangeArrowheads="1"/>
          </p:cNvSpPr>
          <p:nvPr>
            <p:ph type="title"/>
          </p:nvPr>
        </p:nvSpPr>
        <p:spPr/>
        <p:txBody>
          <a:bodyPr>
            <a:noAutofit/>
          </a:bodyPr>
          <a:lstStyle/>
          <a:p>
            <a:pPr eaLnBrk="1" hangingPunct="1"/>
            <a:r>
              <a:rPr lang="en-US" altLang="en-US" sz="3200" dirty="0"/>
              <a:t>Technical approach: Moving average</a:t>
            </a:r>
          </a:p>
        </p:txBody>
      </p:sp>
      <p:sp>
        <p:nvSpPr>
          <p:cNvPr id="8" name="Rectangle 7"/>
          <p:cNvSpPr>
            <a:spLocks noChangeArrowheads="1"/>
          </p:cNvSpPr>
          <p:nvPr/>
        </p:nvSpPr>
        <p:spPr bwMode="auto">
          <a:xfrm>
            <a:off x="8610600" y="6514214"/>
            <a:ext cx="533400" cy="243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145528481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l="38399" t="20242" r="2126" b="14346"/>
          <a:stretch>
            <a:fillRect/>
          </a:stretch>
        </p:blipFill>
        <p:spPr bwMode="auto">
          <a:xfrm>
            <a:off x="685800" y="2133600"/>
            <a:ext cx="7739063" cy="4248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6083" name="Rectangle 2"/>
          <p:cNvSpPr>
            <a:spLocks noGrp="1" noChangeArrowheads="1"/>
          </p:cNvSpPr>
          <p:nvPr>
            <p:ph type="title"/>
          </p:nvPr>
        </p:nvSpPr>
        <p:spPr/>
        <p:txBody>
          <a:bodyPr>
            <a:noAutofit/>
          </a:bodyPr>
          <a:lstStyle/>
          <a:p>
            <a:pPr eaLnBrk="1" hangingPunct="1"/>
            <a:r>
              <a:rPr lang="en-US" altLang="en-US" sz="3600" dirty="0"/>
              <a:t>Technical approach: Patterns</a:t>
            </a:r>
          </a:p>
        </p:txBody>
      </p:sp>
      <p:sp>
        <p:nvSpPr>
          <p:cNvPr id="8" name="Rectangle 7"/>
          <p:cNvSpPr>
            <a:spLocks noChangeArrowheads="1"/>
          </p:cNvSpPr>
          <p:nvPr/>
        </p:nvSpPr>
        <p:spPr bwMode="auto">
          <a:xfrm>
            <a:off x="8610600" y="6514214"/>
            <a:ext cx="533400" cy="243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223637788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End-of-chapter</a:t>
            </a:r>
          </a:p>
        </p:txBody>
      </p:sp>
      <p:sp>
        <p:nvSpPr>
          <p:cNvPr id="3" name="Content Placeholder 2"/>
          <p:cNvSpPr>
            <a:spLocks noGrp="1"/>
          </p:cNvSpPr>
          <p:nvPr>
            <p:ph idx="1"/>
          </p:nvPr>
        </p:nvSpPr>
        <p:spPr/>
        <p:txBody>
          <a:bodyPr>
            <a:normAutofit/>
          </a:bodyPr>
          <a:lstStyle/>
          <a:p>
            <a:r>
              <a:rPr lang="en-US" sz="2400" dirty="0"/>
              <a:t>Questions: 1-8, 10, 11.</a:t>
            </a:r>
          </a:p>
          <a:p>
            <a:r>
              <a:rPr lang="en-US" sz="2400" dirty="0"/>
              <a:t>Problems: 1-3, 5-7, 9, 12.</a:t>
            </a:r>
          </a:p>
        </p:txBody>
      </p:sp>
    </p:spTree>
    <p:extLst>
      <p:ext uri="{BB962C8B-B14F-4D97-AF65-F5344CB8AC3E}">
        <p14:creationId xmlns:p14="http://schemas.microsoft.com/office/powerpoint/2010/main" val="418960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Covered interest arbitrage</a:t>
            </a:r>
          </a:p>
        </p:txBody>
      </p:sp>
      <p:sp>
        <p:nvSpPr>
          <p:cNvPr id="3" name="Content Placeholder 2"/>
          <p:cNvSpPr>
            <a:spLocks noGrp="1"/>
          </p:cNvSpPr>
          <p:nvPr>
            <p:ph idx="1"/>
          </p:nvPr>
        </p:nvSpPr>
        <p:spPr>
          <a:xfrm>
            <a:off x="779463" y="1620517"/>
            <a:ext cx="7583487" cy="4846953"/>
          </a:xfrm>
        </p:spPr>
        <p:txBody>
          <a:bodyPr>
            <a:normAutofit fontScale="92500" lnSpcReduction="20000"/>
          </a:bodyPr>
          <a:lstStyle/>
          <a:p>
            <a:r>
              <a:rPr lang="en-US" dirty="0">
                <a:latin typeface="Arial" charset="0"/>
              </a:rPr>
              <a:t>Spot $/£ = 1.80, the 1-year forward $/£ = 1.78, </a:t>
            </a:r>
            <a:r>
              <a:rPr lang="en-US" i="1" dirty="0" err="1">
                <a:latin typeface="Arial" charset="0"/>
              </a:rPr>
              <a:t>i</a:t>
            </a:r>
            <a:r>
              <a:rPr lang="en-US" i="1" baseline="-25000" dirty="0">
                <a:latin typeface="Arial" charset="0"/>
              </a:rPr>
              <a:t>£</a:t>
            </a:r>
            <a:r>
              <a:rPr lang="en-US" dirty="0">
                <a:latin typeface="Arial" charset="0"/>
              </a:rPr>
              <a:t> = 8%, and </a:t>
            </a:r>
            <a:r>
              <a:rPr lang="en-US" i="1" dirty="0" err="1">
                <a:latin typeface="Arial" charset="0"/>
              </a:rPr>
              <a:t>i</a:t>
            </a:r>
            <a:r>
              <a:rPr lang="en-US" baseline="-25000" dirty="0">
                <a:latin typeface="Arial" charset="0"/>
              </a:rPr>
              <a:t>$</a:t>
            </a:r>
            <a:r>
              <a:rPr lang="en-US" dirty="0">
                <a:latin typeface="Arial" charset="0"/>
              </a:rPr>
              <a:t> = 5%.</a:t>
            </a:r>
          </a:p>
          <a:p>
            <a:r>
              <a:rPr lang="en-US" dirty="0">
                <a:latin typeface="Arial" charset="0"/>
              </a:rPr>
              <a:t>Sequence of transactions: </a:t>
            </a:r>
          </a:p>
          <a:p>
            <a:r>
              <a:rPr lang="en-US" dirty="0">
                <a:latin typeface="Arial" charset="0"/>
              </a:rPr>
              <a:t>(1) Borrow $1.  Repayment of the loan in one year will be $1.05.  </a:t>
            </a:r>
          </a:p>
          <a:p>
            <a:r>
              <a:rPr lang="en-US" dirty="0">
                <a:latin typeface="Arial" charset="0"/>
              </a:rPr>
              <a:t>(2) Convert $1 today into £0.555556 (= 1/1.8).</a:t>
            </a:r>
          </a:p>
          <a:p>
            <a:r>
              <a:rPr lang="en-US" dirty="0">
                <a:latin typeface="Arial" charset="0"/>
              </a:rPr>
              <a:t>(3) Save £0.555556 in the U.K and grow it to £0.6 (= 0.555556 × 1.08).</a:t>
            </a:r>
          </a:p>
          <a:p>
            <a:r>
              <a:rPr lang="en-US" dirty="0">
                <a:latin typeface="Arial" charset="0"/>
              </a:rPr>
              <a:t>(4) Sell </a:t>
            </a:r>
            <a:r>
              <a:rPr lang="en-US">
                <a:latin typeface="Arial" charset="0"/>
              </a:rPr>
              <a:t>(short) </a:t>
            </a:r>
            <a:r>
              <a:rPr lang="en-US" dirty="0">
                <a:latin typeface="Arial" charset="0"/>
              </a:rPr>
              <a:t>1-year £0.6 forward today in exchange for $1.068 (= 0.6 × 1.78) in a year.</a:t>
            </a:r>
          </a:p>
          <a:p>
            <a:r>
              <a:rPr lang="en-US" dirty="0">
                <a:latin typeface="Arial" charset="0"/>
              </a:rPr>
              <a:t>The arbitrage profit is $0.018 (= 1.068 – 1.05).  Note that no equity and no risk.</a:t>
            </a:r>
          </a:p>
          <a:p>
            <a:endParaRPr lang="en-US" dirty="0"/>
          </a:p>
        </p:txBody>
      </p:sp>
    </p:spTree>
    <p:extLst>
      <p:ext uri="{BB962C8B-B14F-4D97-AF65-F5344CB8AC3E}">
        <p14:creationId xmlns:p14="http://schemas.microsoft.com/office/powerpoint/2010/main" val="355520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a:t>Currency carry trade</a:t>
            </a:r>
          </a:p>
        </p:txBody>
      </p:sp>
      <p:sp>
        <p:nvSpPr>
          <p:cNvPr id="14339" name="Content Placeholder 2"/>
          <p:cNvSpPr>
            <a:spLocks noGrp="1"/>
          </p:cNvSpPr>
          <p:nvPr>
            <p:ph idx="1"/>
          </p:nvPr>
        </p:nvSpPr>
        <p:spPr/>
        <p:txBody>
          <a:bodyPr>
            <a:normAutofit/>
          </a:bodyPr>
          <a:lstStyle/>
          <a:p>
            <a:pPr eaLnBrk="1" hangingPunct="1"/>
            <a:r>
              <a:rPr lang="en-US" altLang="en-US" sz="2400" dirty="0"/>
              <a:t>Currency carry trade involves buying a currency that has a high rate of interest and funding the purchase by borrowing in a currency with low rates of interest, </a:t>
            </a:r>
            <a:r>
              <a:rPr lang="en-US" altLang="en-US" sz="2400" i="1" dirty="0"/>
              <a:t>without any hedging</a:t>
            </a:r>
            <a:r>
              <a:rPr lang="en-US" altLang="en-US" sz="2400" dirty="0"/>
              <a:t>.</a:t>
            </a:r>
          </a:p>
          <a:p>
            <a:pPr eaLnBrk="1" hangingPunct="1"/>
            <a:r>
              <a:rPr lang="en-US" altLang="en-US" sz="2400" dirty="0"/>
              <a:t>The carry trade is profitable as long as the interest rate differential is greater than the appreciation of the funding currency against the investment currency.</a:t>
            </a:r>
          </a:p>
        </p:txBody>
      </p:sp>
      <p:sp>
        <p:nvSpPr>
          <p:cNvPr id="6" name="Rectangle 20"/>
          <p:cNvSpPr>
            <a:spLocks noGrp="1" noChangeArrowheads="1"/>
          </p:cNvSpPr>
          <p:nvPr>
            <p:ph type="ftr" sz="quarter" idx="4294967295"/>
          </p:nvPr>
        </p:nvSpPr>
        <p:spPr bwMode="auto">
          <a:xfrm>
            <a:off x="5867400" y="6553200"/>
            <a:ext cx="2895600" cy="304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900" dirty="0"/>
          </a:p>
          <a:p>
            <a:pPr algn="r" eaLnBrk="1" hangingPunct="1"/>
            <a:endParaRPr lang="en-US" altLang="en-US" sz="900" dirty="0"/>
          </a:p>
        </p:txBody>
      </p:sp>
      <p:sp>
        <p:nvSpPr>
          <p:cNvPr id="7" name="Rectangle 6"/>
          <p:cNvSpPr>
            <a:spLocks noChangeArrowheads="1"/>
          </p:cNvSpPr>
          <p:nvPr/>
        </p:nvSpPr>
        <p:spPr bwMode="auto">
          <a:xfrm>
            <a:off x="8610600" y="6514214"/>
            <a:ext cx="533400" cy="243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000" dirty="0">
              <a:cs typeface="Arial" charset="0"/>
            </a:endParaRPr>
          </a:p>
        </p:txBody>
      </p:sp>
    </p:spTree>
    <p:extLst>
      <p:ext uri="{BB962C8B-B14F-4D97-AF65-F5344CB8AC3E}">
        <p14:creationId xmlns:p14="http://schemas.microsoft.com/office/powerpoint/2010/main" val="410434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a:t>Example</a:t>
            </a:r>
          </a:p>
        </p:txBody>
      </p:sp>
      <p:sp>
        <p:nvSpPr>
          <p:cNvPr id="15363" name="Content Placeholder 2"/>
          <p:cNvSpPr>
            <a:spLocks noGrp="1"/>
          </p:cNvSpPr>
          <p:nvPr>
            <p:ph idx="1"/>
          </p:nvPr>
        </p:nvSpPr>
        <p:spPr>
          <a:xfrm>
            <a:off x="779463" y="1649717"/>
            <a:ext cx="7583487" cy="4876150"/>
          </a:xfrm>
        </p:spPr>
        <p:txBody>
          <a:bodyPr>
            <a:noAutofit/>
          </a:bodyPr>
          <a:lstStyle/>
          <a:p>
            <a:pPr eaLnBrk="1" hangingPunct="1">
              <a:spcBef>
                <a:spcPts val="1400"/>
              </a:spcBef>
            </a:pPr>
            <a:r>
              <a:rPr lang="en-US" altLang="en-US" dirty="0"/>
              <a:t>Suppose the 1-year borrowing rate in dollars is 1%.</a:t>
            </a:r>
          </a:p>
          <a:p>
            <a:pPr eaLnBrk="1" hangingPunct="1">
              <a:spcBef>
                <a:spcPts val="1400"/>
              </a:spcBef>
            </a:pPr>
            <a:r>
              <a:rPr lang="en-US" altLang="en-US" dirty="0"/>
              <a:t>The 1-year lending/saving rate in pounds is 2½%.</a:t>
            </a:r>
          </a:p>
          <a:p>
            <a:pPr eaLnBrk="1" hangingPunct="1">
              <a:spcBef>
                <a:spcPts val="1400"/>
              </a:spcBef>
            </a:pPr>
            <a:r>
              <a:rPr lang="en-US" altLang="en-US" dirty="0"/>
              <a:t>The spot ask price is </a:t>
            </a:r>
            <a:r>
              <a:rPr lang="en-US" altLang="en-US" dirty="0">
                <a:solidFill>
                  <a:srgbClr val="FF0000"/>
                </a:solidFill>
              </a:rPr>
              <a:t>$1.60/£.</a:t>
            </a:r>
          </a:p>
          <a:p>
            <a:pPr eaLnBrk="1" hangingPunct="1">
              <a:spcBef>
                <a:spcPts val="1400"/>
              </a:spcBef>
            </a:pPr>
            <a:r>
              <a:rPr lang="en-US" altLang="en-US" dirty="0"/>
              <a:t>A trader who borrows $1 will owe $1.01 in one year.</a:t>
            </a:r>
          </a:p>
          <a:p>
            <a:pPr>
              <a:spcBef>
                <a:spcPts val="1400"/>
              </a:spcBef>
            </a:pPr>
            <a:r>
              <a:rPr lang="en-US" altLang="en-US" dirty="0"/>
              <a:t>Trading $1 for pounds today at the spot generates £0.625 (= 1/1.6). (£ = $ x £/$)</a:t>
            </a:r>
          </a:p>
          <a:p>
            <a:pPr eaLnBrk="1" hangingPunct="1">
              <a:spcBef>
                <a:spcPts val="1400"/>
              </a:spcBef>
            </a:pPr>
            <a:r>
              <a:rPr lang="en-US" altLang="en-US" dirty="0"/>
              <a:t>£0.625 invested for one year at 2½% yields £0.640625.</a:t>
            </a:r>
          </a:p>
          <a:p>
            <a:pPr eaLnBrk="1" hangingPunct="1">
              <a:spcBef>
                <a:spcPts val="1400"/>
              </a:spcBef>
            </a:pPr>
            <a:r>
              <a:rPr lang="en-US" altLang="en-US" dirty="0"/>
              <a:t>The currency carry trade will be profitable if the spot bid rate prevailing in one year is high enough (&gt; </a:t>
            </a:r>
            <a:r>
              <a:rPr lang="en-US" altLang="en-US" dirty="0">
                <a:solidFill>
                  <a:srgbClr val="FF0000"/>
                </a:solidFill>
              </a:rPr>
              <a:t>$1.5766/£) </a:t>
            </a:r>
            <a:r>
              <a:rPr lang="en-US" altLang="en-US" dirty="0"/>
              <a:t>that his £0.640625 will sell for at least $1.01 (enough to repay his debt).</a:t>
            </a:r>
          </a:p>
        </p:txBody>
      </p:sp>
    </p:spTree>
    <p:extLst>
      <p:ext uri="{BB962C8B-B14F-4D97-AF65-F5344CB8AC3E}">
        <p14:creationId xmlns:p14="http://schemas.microsoft.com/office/powerpoint/2010/main" val="109442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C191-A7BD-1147-8168-E0E83810027C}"/>
              </a:ext>
            </a:extLst>
          </p:cNvPr>
          <p:cNvSpPr>
            <a:spLocks noGrp="1"/>
          </p:cNvSpPr>
          <p:nvPr>
            <p:ph type="title"/>
          </p:nvPr>
        </p:nvSpPr>
        <p:spPr/>
        <p:txBody>
          <a:bodyPr/>
          <a:lstStyle/>
          <a:p>
            <a:r>
              <a:rPr lang="en-US" dirty="0"/>
              <a:t>China carry trade</a:t>
            </a:r>
          </a:p>
        </p:txBody>
      </p:sp>
      <p:sp>
        <p:nvSpPr>
          <p:cNvPr id="3" name="Content Placeholder 2">
            <a:extLst>
              <a:ext uri="{FF2B5EF4-FFF2-40B4-BE49-F238E27FC236}">
                <a16:creationId xmlns:a16="http://schemas.microsoft.com/office/drawing/2014/main" id="{C23CF2E4-7C00-104E-98AF-A55F2BD9611C}"/>
              </a:ext>
            </a:extLst>
          </p:cNvPr>
          <p:cNvSpPr>
            <a:spLocks noGrp="1"/>
          </p:cNvSpPr>
          <p:nvPr>
            <p:ph idx="1"/>
          </p:nvPr>
        </p:nvSpPr>
        <p:spPr/>
        <p:txBody>
          <a:bodyPr/>
          <a:lstStyle/>
          <a:p>
            <a:r>
              <a:rPr lang="en-US" dirty="0"/>
              <a:t>Looking for carry trade? Yuan ranks among the best.</a:t>
            </a:r>
          </a:p>
          <a:p>
            <a:r>
              <a:rPr lang="en-US" dirty="0"/>
              <a:t>The dollar is heading for a fifth month of losses. Meanwhile, China’s … </a:t>
            </a:r>
            <a:r>
              <a:rPr lang="en-US" dirty="0">
                <a:solidFill>
                  <a:srgbClr val="FF0000"/>
                </a:solidFill>
              </a:rPr>
              <a:t>relative yields </a:t>
            </a:r>
            <a:r>
              <a:rPr lang="en-US" dirty="0"/>
              <a:t>over dollar assets and foreign inflows are all supportive of further gains for the yuan.</a:t>
            </a:r>
          </a:p>
          <a:p>
            <a:r>
              <a:rPr lang="en-US" dirty="0"/>
              <a:t>As of 08/28/2020, China 10Y government bond yield is about 3.1%.  US 10Y T-bond yield is about 0.74%.</a:t>
            </a:r>
          </a:p>
          <a:p>
            <a:r>
              <a:rPr lang="en-US" dirty="0"/>
              <a:t>Source: Bloomberg, 08/2020</a:t>
            </a:r>
          </a:p>
        </p:txBody>
      </p:sp>
    </p:spTree>
    <p:extLst>
      <p:ext uri="{BB962C8B-B14F-4D97-AF65-F5344CB8AC3E}">
        <p14:creationId xmlns:p14="http://schemas.microsoft.com/office/powerpoint/2010/main" val="401391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37A23-1A12-614A-8286-F2798828846F}"/>
              </a:ext>
            </a:extLst>
          </p:cNvPr>
          <p:cNvSpPr>
            <a:spLocks noGrp="1"/>
          </p:cNvSpPr>
          <p:nvPr>
            <p:ph type="title"/>
          </p:nvPr>
        </p:nvSpPr>
        <p:spPr/>
        <p:txBody>
          <a:bodyPr/>
          <a:lstStyle/>
          <a:p>
            <a:r>
              <a:rPr lang="en-US" dirty="0"/>
              <a:t>Yen as a safe-heaven currency</a:t>
            </a:r>
          </a:p>
        </p:txBody>
      </p:sp>
      <p:sp>
        <p:nvSpPr>
          <p:cNvPr id="3" name="Content Placeholder 2">
            <a:extLst>
              <a:ext uri="{FF2B5EF4-FFF2-40B4-BE49-F238E27FC236}">
                <a16:creationId xmlns:a16="http://schemas.microsoft.com/office/drawing/2014/main" id="{600A9C86-535C-3840-85C4-78F6CBBA422D}"/>
              </a:ext>
            </a:extLst>
          </p:cNvPr>
          <p:cNvSpPr>
            <a:spLocks noGrp="1"/>
          </p:cNvSpPr>
          <p:nvPr>
            <p:ph idx="1"/>
          </p:nvPr>
        </p:nvSpPr>
        <p:spPr>
          <a:xfrm>
            <a:off x="779463" y="1582219"/>
            <a:ext cx="7583487" cy="4756935"/>
          </a:xfrm>
        </p:spPr>
        <p:txBody>
          <a:bodyPr>
            <a:normAutofit fontScale="92500" lnSpcReduction="20000"/>
          </a:bodyPr>
          <a:lstStyle/>
          <a:p>
            <a:r>
              <a:rPr lang="en-US" dirty="0"/>
              <a:t>In a carry trade, investors will borrow money in a low-interest rate environment and then invest that money in higher yielding assets from other countries. </a:t>
            </a:r>
          </a:p>
          <a:p>
            <a:r>
              <a:rPr lang="en-US" dirty="0"/>
              <a:t>Japan’s long-standing policy of near-zero interest rates has caused it to become a major source of capital for these types of trades.</a:t>
            </a:r>
          </a:p>
          <a:p>
            <a:r>
              <a:rPr lang="en-US" dirty="0"/>
              <a:t>When uncertainty hits global markets, it can cause investors to unwind these trades, which then results in additional demand for the yen, leading to yen appreciation.</a:t>
            </a:r>
          </a:p>
          <a:p>
            <a:r>
              <a:rPr lang="en-US" dirty="0"/>
              <a:t>(Bloomberg, 08/2019) -- Stocks tumbled and bonds and the </a:t>
            </a:r>
            <a:r>
              <a:rPr lang="en-US" dirty="0">
                <a:solidFill>
                  <a:srgbClr val="FF0000"/>
                </a:solidFill>
              </a:rPr>
              <a:t>yen</a:t>
            </a:r>
            <a:r>
              <a:rPr lang="en-US" dirty="0"/>
              <a:t> jumped in the wake of President Donald Trump’s move to escalate the trade war, with China pledging “countermeasures” if the U.S. steps up tariffs on its goods.</a:t>
            </a:r>
          </a:p>
          <a:p>
            <a:r>
              <a:rPr lang="en-US" dirty="0"/>
              <a:t>Source: </a:t>
            </a:r>
            <a:r>
              <a:rPr lang="en-US" dirty="0" err="1"/>
              <a:t>financialsense.com</a:t>
            </a:r>
            <a:r>
              <a:rPr lang="en-US" dirty="0"/>
              <a:t>.</a:t>
            </a:r>
          </a:p>
        </p:txBody>
      </p:sp>
    </p:spTree>
    <p:extLst>
      <p:ext uri="{BB962C8B-B14F-4D97-AF65-F5344CB8AC3E}">
        <p14:creationId xmlns:p14="http://schemas.microsoft.com/office/powerpoint/2010/main" val="4121561878"/>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1115</TotalTime>
  <Words>3654</Words>
  <Application>Microsoft Macintosh PowerPoint</Application>
  <PresentationFormat>On-screen Show (4:3)</PresentationFormat>
  <Paragraphs>227</Paragraphs>
  <Slides>44</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3" baseType="lpstr">
      <vt:lpstr>Arial</vt:lpstr>
      <vt:lpstr>Calibri</vt:lpstr>
      <vt:lpstr>Symbol</vt:lpstr>
      <vt:lpstr>Times New Roman</vt:lpstr>
      <vt:lpstr>Trebuchet MS</vt:lpstr>
      <vt:lpstr>Wingdings</vt:lpstr>
      <vt:lpstr>Wingdings 2</vt:lpstr>
      <vt:lpstr>Revolution</vt:lpstr>
      <vt:lpstr>Equation</vt:lpstr>
      <vt:lpstr>Parity Relationships: Forecasting FX Rate </vt:lpstr>
      <vt:lpstr>Sections</vt:lpstr>
      <vt:lpstr>Interest rate parity (IRP)</vt:lpstr>
      <vt:lpstr>Example</vt:lpstr>
      <vt:lpstr>Covered interest arbitrage</vt:lpstr>
      <vt:lpstr>Currency carry trade</vt:lpstr>
      <vt:lpstr>Example</vt:lpstr>
      <vt:lpstr>China carry trade</vt:lpstr>
      <vt:lpstr>Yen as a safe-heaven currency</vt:lpstr>
      <vt:lpstr>IRP logic: the law of one price</vt:lpstr>
      <vt:lpstr>Reasons for deviations from IRP</vt:lpstr>
      <vt:lpstr>Uncovered interest rate parity</vt:lpstr>
      <vt:lpstr>IRP and exchange rate determination</vt:lpstr>
      <vt:lpstr>2008 financial crisis</vt:lpstr>
      <vt:lpstr>Pandemic and US dollar</vt:lpstr>
      <vt:lpstr>PowerPoint Presentation</vt:lpstr>
      <vt:lpstr>Raising interest rate</vt:lpstr>
      <vt:lpstr>Abenomics</vt:lpstr>
      <vt:lpstr>PPP and exchange rate determination</vt:lpstr>
      <vt:lpstr>Problems with absolute PPP</vt:lpstr>
      <vt:lpstr>Relative PPP</vt:lpstr>
      <vt:lpstr>Hyperinflation</vt:lpstr>
      <vt:lpstr>Peso’s death spiral</vt:lpstr>
      <vt:lpstr>Overheated economy + inflation + currency depreciation</vt:lpstr>
      <vt:lpstr>Real exchange rate</vt:lpstr>
      <vt:lpstr>Real “effective” exchange rate  (index, 2005 = 100)</vt:lpstr>
      <vt:lpstr>Evidence on PPP</vt:lpstr>
      <vt:lpstr>Fisher effects</vt:lpstr>
      <vt:lpstr>Real interest rate assumption</vt:lpstr>
      <vt:lpstr>International Fisher Effect (IFE)</vt:lpstr>
      <vt:lpstr>P. 168</vt:lpstr>
      <vt:lpstr>Alternative theories:  Asset market approach</vt:lpstr>
      <vt:lpstr>Oil  economy  currency</vt:lpstr>
      <vt:lpstr>Assignment #1</vt:lpstr>
      <vt:lpstr>Trade war between US and China?</vt:lpstr>
      <vt:lpstr>PowerPoint Presentation</vt:lpstr>
      <vt:lpstr>Alternative view: Roles and value of a usable currency</vt:lpstr>
      <vt:lpstr>Digital Yuan?</vt:lpstr>
      <vt:lpstr>Forecasting exchange rates: Efficient markets approach</vt:lpstr>
      <vt:lpstr>Forecasting exchange rates: Fundamental approach</vt:lpstr>
      <vt:lpstr>Forecasting exchange rates: Technical approach</vt:lpstr>
      <vt:lpstr>Technical approach: Moving average</vt:lpstr>
      <vt:lpstr>Technical approach: Patterns</vt:lpstr>
      <vt:lpstr>End-of-chapter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Monetary System and Exchange-Rate Systems </dc:title>
  <dc:creator>Kevin Chiang</dc:creator>
  <cp:lastModifiedBy>Microsoft Office User</cp:lastModifiedBy>
  <cp:revision>223</cp:revision>
  <dcterms:created xsi:type="dcterms:W3CDTF">2016-02-29T18:39:39Z</dcterms:created>
  <dcterms:modified xsi:type="dcterms:W3CDTF">2021-10-12T16:54:03Z</dcterms:modified>
</cp:coreProperties>
</file>